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6"/>
  </p:notesMasterIdLst>
  <p:sldIdLst>
    <p:sldId id="676" r:id="rId2"/>
    <p:sldId id="645" r:id="rId3"/>
    <p:sldId id="653" r:id="rId4"/>
    <p:sldId id="648" r:id="rId5"/>
    <p:sldId id="650" r:id="rId6"/>
    <p:sldId id="651" r:id="rId7"/>
    <p:sldId id="675" r:id="rId8"/>
    <p:sldId id="293" r:id="rId9"/>
    <p:sldId id="261" r:id="rId10"/>
    <p:sldId id="262" r:id="rId11"/>
    <p:sldId id="647" r:id="rId12"/>
    <p:sldId id="258" r:id="rId13"/>
    <p:sldId id="259" r:id="rId14"/>
    <p:sldId id="667" r:id="rId15"/>
    <p:sldId id="263" r:id="rId16"/>
    <p:sldId id="662" r:id="rId17"/>
    <p:sldId id="654" r:id="rId18"/>
    <p:sldId id="264" r:id="rId19"/>
    <p:sldId id="272" r:id="rId20"/>
    <p:sldId id="666" r:id="rId21"/>
    <p:sldId id="267" r:id="rId22"/>
    <p:sldId id="655" r:id="rId23"/>
    <p:sldId id="269" r:id="rId24"/>
    <p:sldId id="674" r:id="rId25"/>
    <p:sldId id="673" r:id="rId26"/>
    <p:sldId id="649" r:id="rId27"/>
    <p:sldId id="274" r:id="rId28"/>
    <p:sldId id="670" r:id="rId29"/>
    <p:sldId id="669" r:id="rId30"/>
    <p:sldId id="668" r:id="rId31"/>
    <p:sldId id="677" r:id="rId32"/>
    <p:sldId id="658" r:id="rId33"/>
    <p:sldId id="282" r:id="rId34"/>
    <p:sldId id="283" r:id="rId35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>
      <p:cViewPr varScale="1">
        <p:scale>
          <a:sx n="93" d="100"/>
          <a:sy n="93" d="100"/>
        </p:scale>
        <p:origin x="274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7C66C9-5AC4-D143-AC41-EFC203E0D535}" type="datetimeFigureOut">
              <a:rPr lang="en-DE" smtClean="0"/>
              <a:t>10/18/2023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C7FF37-7D95-D74E-86BF-38AD4F48E8EF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843767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0C0F51-BC67-2409-5F67-B90E1BB447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9191858-70D0-583D-ED82-C3684708D6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EA1CDB-6353-C385-5D49-78169BEEFF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12DCE-6557-4F4C-9EF2-71954FC5C5C0}" type="datetime1">
              <a:rPr lang="de-DE" smtClean="0"/>
              <a:t>18.10.2023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F807C3-C7C3-F0DE-8EE3-EE17684686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778F38-7E07-8F40-0864-1E14DC528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960870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B40C68-A760-D8EA-6E64-E8A219931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F60652-B859-E333-FD28-424265CE3E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18ADFC-648E-8F24-7BE3-D1402F1682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0504E-081E-2244-82EF-59857EECA44C}" type="datetime1">
              <a:rPr lang="de-DE" smtClean="0"/>
              <a:t>18.10.2023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53414B-460A-1653-67ED-E095393F95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10868E-8B04-29D5-843D-E5434A132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183558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5BBE8B8-834E-7405-4978-B3D2E789276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07C3733-D8F0-914A-8934-8848898495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D4AE9F-8C5D-B6C8-6A2E-F8D7A18AD3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5F15A8-F6C0-3340-9E29-5B7EE8A425EE}" type="datetime1">
              <a:rPr lang="de-DE" smtClean="0"/>
              <a:t>18.10.2023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465327-8235-7CF1-158B-E05AD3AB5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F33F68-6794-ECAB-FF79-0293F32BD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499441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D8ADF2-CDD1-B7BB-2C71-874A47856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C035BC-CF8A-41DD-0063-BFB41F3761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4FE1FA-E2C8-27BE-9FE6-067BEA50E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B0C701-1A57-C948-B28D-AF931FF78AF3}" type="datetime1">
              <a:rPr lang="de-DE" smtClean="0"/>
              <a:t>18.10.2023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375AA4-0BEE-D479-0FE0-0AFF82A6AC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DF4274-8578-84D6-55CA-4BAC7E932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5020363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63EC4-0F4F-8772-ABF8-AEF9376E3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BD8187-44EB-6A3A-46E2-3726C3ABEB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7AC51F-AFB2-A90A-B5D7-FD81BFA163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BF2D68-AC2E-EA4A-974C-16395F5BD9DD}" type="datetime1">
              <a:rPr lang="de-DE" smtClean="0"/>
              <a:t>18.10.2023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CABE97-82C1-E587-CBF8-F3C6EDA58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559A96-50D2-95E1-412B-F3BA70D121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5510343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6FB11-A74C-2554-F62A-C5140CB12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AE2C16-F5D6-4105-C754-3C51965522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CC8314-2785-130B-7A97-591B06F79B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9E51AD-3153-BBAE-48D4-D1D4427284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C9811-4ACB-234E-BFAA-6F05033E0D52}" type="datetime1">
              <a:rPr lang="de-DE" smtClean="0"/>
              <a:t>18.10.2023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B9CBD8-995A-2163-3652-468FB7730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3F39B2-F870-46EE-4D5D-ABC2DAEBCF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8736319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430C3-B001-38B8-EC6C-BF661EC1F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26E69B-F009-2D6E-3072-C41E82B3F7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8A491E-2EF4-C732-7643-2047CCFC5B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0E19183-8D77-ECBF-751F-495BF650759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F09BFA-480E-0759-3F2D-C88A6B9A4F4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5B4074E-B383-D113-A345-F237149832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A557C-09A3-C548-BB01-1F0212DED143}" type="datetime1">
              <a:rPr lang="de-DE" smtClean="0"/>
              <a:t>18.10.2023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4EF5375-5874-EB2B-20A6-016CD3A17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6CD1E79-6EDD-DC9F-02F1-FBFDEA33D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8380397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390DA-25AC-59F5-C616-595691E036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7CF12C1-3A24-6170-EB04-5815F0ECB2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86379-B67D-864C-959F-C9FC3FCCE377}" type="datetime1">
              <a:rPr lang="de-DE" smtClean="0"/>
              <a:t>18.10.2023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BF9F80-9DD6-E3ED-15E3-6BA7D368D0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69ADA8-8EE0-D015-3CEC-4D82781EB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8759108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3A67105-A324-0B93-5889-024E1CFC4A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2DF66D-D36A-554E-ABAF-BAB3214E8E46}" type="datetime1">
              <a:rPr lang="de-DE" smtClean="0"/>
              <a:t>18.10.2023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FE4514B-14E9-EFC4-2808-F1B65C84DA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21A3F3-E5F4-ACCB-AFDB-D84F6470A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543727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D27A54-D1EF-8939-7E48-301413EA91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36DA8C-F9F3-1A88-E1DE-A85EDD5398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5FE6A4-9C67-B29E-8A97-3B9A38EC9E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F80F4D-235A-CAE8-699E-CAE520958B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488A7-13F1-C747-8421-8AD2AC70E301}" type="datetime1">
              <a:rPr lang="de-DE" smtClean="0"/>
              <a:t>18.10.2023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102C4C-A238-472B-58D6-C028CD135A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A31887-A193-67E1-2111-12DCE025C8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6983405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5B630-3DB7-FEE8-67EB-6F542F407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6985760-D748-A4BE-014B-820E025F28D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7AE076-873D-6FDE-B1AA-DB1A13AE2B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7E7A09-2345-FC83-D197-4FF669D092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DFD949-D71E-274F-984C-986551850ABF}" type="datetime1">
              <a:rPr lang="de-DE" smtClean="0"/>
              <a:t>18.10.2023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60718D-AB47-58BA-697D-8C65A67250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3EBED5-A0B1-61A8-3715-A1CA2E016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1995645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7628460-306B-90BC-C78B-8E80BC8804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5FD271-3E00-3A58-82FC-399E735F2D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EE739F-D39E-1065-6A79-A9A8348BFBF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AC0196-C149-3543-A854-7AE4E991F7BB}" type="datetime1">
              <a:rPr lang="de-DE" smtClean="0"/>
              <a:t>18.10.2023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042B9E-D9E9-C53B-C325-E1066A9DA1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509EC1-8370-9C52-D2A8-A7F2D3691A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E1BB0D-8AD4-A14C-8FD5-F1619D1A43A2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220464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deeplearningbook.org/contents/numerical.html" TargetMode="Externa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jeremyjordan.me/nn-learning-rate/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repositories.lib.utexas.edu/bitstream/handle/2152/63037/HADLOCK-DISSERTATION-2017.pdf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www.deeplearningbook.org/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ature.com/articles/s41586-022-05172-4" TargetMode="External"/><Relationship Id="rId2" Type="http://schemas.openxmlformats.org/officeDocument/2006/relationships/hyperlink" Target="https://www.nature.com/articles/d41586-021-03593-1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2006.11287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73363-ADE1-D629-C188-A0AD5ABC2F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DE" dirty="0"/>
              <a:t>Statistical Learning</a:t>
            </a:r>
            <a:br>
              <a:rPr lang="en-DE" dirty="0"/>
            </a:br>
            <a:r>
              <a:rPr lang="en-DE" sz="4000" i="1" dirty="0"/>
              <a:t>Common Core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9C7435-EE51-07B9-EEBD-5697C12B84B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DE" dirty="0"/>
          </a:p>
          <a:p>
            <a:r>
              <a:rPr lang="en-DE" dirty="0"/>
              <a:t>Understanding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17626274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8B3E2D-02F2-1C53-7C74-6C5BB203F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Cost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3E9058-D0AB-1DE1-CF86-2659E7CBCE6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GB" dirty="0"/>
                  <a:t>a</a:t>
                </a:r>
                <a:r>
                  <a:rPr lang="en-DE" dirty="0"/>
                  <a:t>veraging losses over (empirical) training data set:</a:t>
                </a:r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acc>
                                <m:accPr>
                                  <m:chr m:val="̂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</m:acc>
                            </m:e>
                          </m:d>
                        </m:e>
                      </m:nary>
                    </m:oMath>
                  </m:oMathPara>
                </a14:m>
                <a:endParaRPr lang="en-DE" dirty="0"/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:r>
                  <a:rPr lang="en-GB" dirty="0"/>
                  <a:t>c</a:t>
                </a:r>
                <a:r>
                  <a:rPr lang="en-DE" dirty="0"/>
                  <a:t>ost function to be minimized according to model parameters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</m:oMath>
                </a14:m>
                <a:endParaRPr lang="en-DE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en-DE" dirty="0">
                    <a:sym typeface="Wingdings" pitchFamily="2" charset="2"/>
                  </a:rPr>
                  <a:t> objective function</a:t>
                </a:r>
                <a:endParaRPr lang="en-D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3E9058-D0AB-1DE1-CF86-2659E7CBCE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1308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3DCCB1-2640-E858-543E-149654DA4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10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622955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EFFAD-11E4-2E3A-D240-39DE8DFB6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Optimization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778F37-AE41-46B4-62F1-975DA5F94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5658888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6C1F0-9464-0EAA-8A93-BD40891A7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Cost Minimization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8DAF90-4B2C-FC3F-B0AA-AE51B887F73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m</a:t>
                </a:r>
                <a:r>
                  <a:rPr lang="en-DE" sz="2600" dirty="0"/>
                  <a:t>inimize training costs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6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e>
                    </m:d>
                  </m:oMath>
                </a14:m>
                <a:r>
                  <a:rPr lang="en-DE" sz="2600" dirty="0"/>
                  <a:t> according to model parameters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2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</m:oMath>
                </a14:m>
                <a:r>
                  <a:rPr lang="en-DE" sz="2600" dirty="0"/>
                  <a:t>:</a:t>
                </a:r>
                <a:endParaRPr lang="en-DE" sz="10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sz="26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sub>
                    </m:sSub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600" i="1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6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e>
                    </m:d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GB" sz="2600" dirty="0"/>
                  <a:t>	</a:t>
                </a:r>
              </a:p>
              <a:p>
                <a:pPr marL="0" indent="0">
                  <a:buNone/>
                </a:pPr>
                <a:endParaRPr lang="en-GB" sz="2600" dirty="0"/>
              </a:p>
              <a:p>
                <a:pPr marL="0" indent="0">
                  <a:buNone/>
                </a:pPr>
                <a:endParaRPr lang="en-GB" sz="2600" dirty="0"/>
              </a:p>
              <a:p>
                <a:pPr marL="0" indent="0">
                  <a:buNone/>
                </a:pPr>
                <a:r>
                  <a:rPr lang="en-GB" sz="2600" dirty="0"/>
                  <a:t>f</a:t>
                </a:r>
                <a:r>
                  <a:rPr lang="en-DE" sz="2600" dirty="0"/>
                  <a:t>or mean squared error</a:t>
                </a:r>
                <a:r>
                  <a:rPr lang="en-GB" sz="2600" dirty="0"/>
                  <a:t> (aka least squares method)</a:t>
                </a:r>
                <a:r>
                  <a:rPr lang="en-DE" sz="2600" dirty="0"/>
                  <a:t>:</a:t>
                </a:r>
                <a:endParaRPr lang="en-DE" sz="10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sz="2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sub>
                    </m:sSub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6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6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6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600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sz="26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sz="2600" b="0" i="1" smtClean="0">
                                        <a:latin typeface="Cambria Math" panose="02040503050406030204" pitchFamily="18" charset="0"/>
                                      </a:rPr>
                                      <m:t>;</m:t>
                                    </m:r>
                                    <m:acc>
                                      <m:accPr>
                                        <m:chr m:val="̂"/>
                                        <m:ctrlPr>
                                          <a:rPr lang="en-US" sz="2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600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𝜽</m:t>
                                        </m:r>
                                      </m:e>
                                    </m:acc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DE" sz="2600" dirty="0"/>
                  <a:t>	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8DAF90-4B2C-FC3F-B0AA-AE51B887F73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126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07475E-E799-FAB0-1881-3859F4CEB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12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566488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B4C380-7D0A-EFDE-BEBB-FDB9208C0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Ordinary Least Squares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0CBAE70-EB3A-DFCC-A400-CD95E61AE76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DE" sz="2400" dirty="0"/>
                  <a:t>linear regression: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400" b="1" i="1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</m:acc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nary>
                      <m:naryPr>
                        <m:chr m:val="∑"/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nary>
                  </m:oMath>
                </a14:m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matrix notation (d</a:t>
                </a:r>
                <a:r>
                  <a:rPr lang="en-DE" sz="2400" dirty="0"/>
                  <a:t>rop intercept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GB" sz="2400" dirty="0"/>
                  <a:t> for simplicity here):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acc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1" i="0">
                        <a:latin typeface="Cambria Math" panose="02040503050406030204" pitchFamily="18" charset="0"/>
                      </a:rPr>
                      <m:t>𝐗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̂"/>
                        <m:ctrlP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</m:acc>
                  </m:oMath>
                </a14:m>
                <a:endParaRPr lang="en-DE" sz="2400" b="1" dirty="0"/>
              </a:p>
              <a:p>
                <a:pPr marL="0" indent="0">
                  <a:buNone/>
                </a:pPr>
                <a:endParaRPr lang="en-DE" sz="2400" dirty="0"/>
              </a:p>
              <a:p>
                <a:pPr marL="0" indent="0">
                  <a:buNone/>
                </a:pPr>
                <a:r>
                  <a:rPr lang="en-GB" sz="2400" dirty="0">
                    <a:sym typeface="Wingdings" pitchFamily="2" charset="2"/>
                  </a:rPr>
                  <a:t>solve n</a:t>
                </a:r>
                <a:r>
                  <a:rPr lang="en-DE" sz="2400" dirty="0">
                    <a:sym typeface="Wingdings" pitchFamily="2" charset="2"/>
                  </a:rPr>
                  <a:t>ormal equations for training data set</a:t>
                </a:r>
                <a:r>
                  <a:rPr lang="en-DE" sz="2400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𝜷</m:t>
                              </m:r>
                            </m:e>
                          </m:acc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1" i="0"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𝜷</m:t>
                                  </m:r>
                                </m:e>
                              </m:acc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1" i="0">
                              <a:latin typeface="Cambria Math" panose="02040503050406030204" pitchFamily="18" charset="0"/>
                            </a:rPr>
                            <m:t>𝐗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𝜷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DE" sz="2400" dirty="0"/>
              </a:p>
              <a:p>
                <a:pPr>
                  <a:buFont typeface="Wingdings" pitchFamily="2" charset="2"/>
                  <a:buChar char="à"/>
                </a:pPr>
                <a:r>
                  <a:rPr lang="en-DE" sz="2400" dirty="0">
                    <a:sym typeface="Wingdings" pitchFamily="2" charset="2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</m:acc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1" i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𝐗</m:t>
                                </m:r>
                              </m:e>
                              <m:sup>
                                <m:r>
                                  <m:rPr>
                                    <m:sty m:val="p"/>
                                  </m:rPr>
                                  <a:rPr lang="en-US" sz="24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T</m:t>
                                </m:r>
                              </m:sup>
                            </m:sSup>
                            <m:r>
                              <a:rPr lang="en-US" sz="2400" b="1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𝐗</m:t>
                            </m:r>
                          </m:e>
                        </m:d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𝐗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T</m:t>
                        </m:r>
                      </m:sup>
                    </m:sSup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𝒚</m:t>
                    </m:r>
                  </m:oMath>
                </a14:m>
                <a:endParaRPr lang="en-GB" sz="2400" b="1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endParaRPr lang="en-GB" sz="2400" b="1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en-GB" sz="2400" dirty="0"/>
                  <a:t>b</a:t>
                </a:r>
                <a:r>
                  <a:rPr lang="en-DE" sz="2400" dirty="0"/>
                  <a:t>ut usually no closed-form solution</a:t>
                </a:r>
                <a:r>
                  <a:rPr lang="en-GB" sz="2400" dirty="0"/>
                  <a:t> </a:t>
                </a:r>
                <a:r>
                  <a:rPr lang="en-DE" sz="2400" dirty="0">
                    <a:sym typeface="Wingdings" pitchFamily="2" charset="2"/>
                  </a:rPr>
                  <a:t> need for numerical optimization</a:t>
                </a:r>
                <a:endParaRPr lang="en-DE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0CBAE70-EB3A-DFCC-A400-CD95E61AE76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 t="-112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65E714-806F-1FBD-34FD-69EADE49C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13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4190189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EFFAD-11E4-2E3A-D240-39DE8DFB6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Maximum Likelihood Estimation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778F37-AE41-46B4-62F1-975DA5F94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502161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90FB9-91D6-8173-1C05-1E9C1494A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Likelihood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41C44CC-E2D9-26AA-724C-69454C0871A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special objective function: likelihood function </a:t>
                </a:r>
                <a14:m>
                  <m:oMath xmlns:m="http://schemas.openxmlformats.org/officeDocument/2006/math">
                    <m:r>
                      <a:rPr lang="en-GB" sz="2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</m:oMath>
                </a14:m>
                <a:endParaRPr lang="en-GB" sz="2600" dirty="0"/>
              </a:p>
              <a:p>
                <a:r>
                  <a:rPr lang="en-GB" sz="2600" dirty="0"/>
                  <a:t>value of predicted probability density function (model) at observed target</a:t>
                </a:r>
              </a:p>
              <a:p>
                <a:r>
                  <a:rPr lang="en-GB" sz="2600" dirty="0"/>
                  <a:t>as function of model parameters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2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</m:oMath>
                </a14:m>
                <a:endParaRPr lang="en-GB" sz="2600" dirty="0"/>
              </a:p>
              <a:p>
                <a:pPr marL="0" indent="0">
                  <a:buNone/>
                </a:pPr>
                <a:endParaRPr lang="en-US" sz="26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2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d>
                        <m:dPr>
                          <m:ctrlP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GB" sz="2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6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26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6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6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acc>
                            <m:accPr>
                              <m:chr m:val="̂"/>
                              <m:ctrlPr>
                                <a:rPr lang="en-US" sz="26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6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GB" sz="2600" dirty="0"/>
              </a:p>
              <a:p>
                <a:pPr marL="0" indent="0">
                  <a:buNone/>
                </a:pPr>
                <a:endParaRPr lang="en-GB" sz="2600" dirty="0"/>
              </a:p>
              <a:p>
                <a:pPr marL="0" indent="0">
                  <a:buNone/>
                </a:pPr>
                <a:r>
                  <a:rPr lang="en-GB" sz="2600" dirty="0"/>
                  <a:t>a little bit confusing:</a:t>
                </a:r>
                <a:endParaRPr lang="en-US" sz="26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600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2600" b="0" i="1">
                            <a:latin typeface="Cambria Math" panose="02040503050406030204" pitchFamily="18" charset="0"/>
                          </a:rPr>
                          <m:t>;</m:t>
                        </m:r>
                        <m:acc>
                          <m:accPr>
                            <m:chr m:val="̂"/>
                            <m:ctrlPr>
                              <a:rPr lang="en-US" sz="26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e>
                    </m:d>
                  </m:oMath>
                </a14:m>
                <a:r>
                  <a:rPr lang="en-GB" sz="2600" dirty="0"/>
                  <a:t> is conditional density function if function of data with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2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</m:oMath>
                </a14:m>
                <a:r>
                  <a:rPr lang="en-GB" sz="2600" dirty="0"/>
                  <a:t> fixed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600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2600" b="0" i="1">
                            <a:latin typeface="Cambria Math" panose="02040503050406030204" pitchFamily="18" charset="0"/>
                          </a:rPr>
                          <m:t>;</m:t>
                        </m:r>
                        <m:acc>
                          <m:accPr>
                            <m:chr m:val="̂"/>
                            <m:ctrlPr>
                              <a:rPr lang="en-US" sz="26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e>
                    </m:d>
                  </m:oMath>
                </a14:m>
                <a:r>
                  <a:rPr lang="en-GB" sz="2600" dirty="0"/>
                  <a:t> is conditional likelihood function if function of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2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</m:oMath>
                </a14:m>
                <a:r>
                  <a:rPr lang="en-GB" sz="2600" dirty="0"/>
                  <a:t> with data fixed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41C44CC-E2D9-26AA-724C-69454C0871A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101" b="-322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B7468D-B2C2-583F-71EF-170C4D7F2A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15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5574487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AC8190-0F29-736C-02B0-E67BDDE586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Independence Assumption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FDDA55-280D-23EA-F172-A72AACD4FB8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sz="2200" dirty="0">
                    <a:sym typeface="Wingdings" pitchFamily="2" charset="2"/>
                  </a:rPr>
                  <a:t>c</a:t>
                </a:r>
                <a:r>
                  <a:rPr lang="en-DE" sz="2200" dirty="0">
                    <a:sym typeface="Wingdings" pitchFamily="2" charset="2"/>
                  </a:rPr>
                  <a:t>onsider training data set (of size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𝑛</m:t>
                    </m:r>
                  </m:oMath>
                </a14:m>
                <a:r>
                  <a:rPr lang="en-DE" sz="2200" dirty="0">
                    <a:sym typeface="Wingdings" pitchFamily="2" charset="2"/>
                  </a:rPr>
                  <a:t>) as one sample from unknown joint probability distribution of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  <a:sym typeface="Wingdings" pitchFamily="2" charset="2"/>
                      </a:rPr>
                      <m:t>𝑛</m:t>
                    </m:r>
                    <m:r>
                      <a:rPr lang="en-US" sz="2200" i="1">
                        <a:latin typeface="Cambria Math" panose="02040503050406030204" pitchFamily="18" charset="0"/>
                        <a:sym typeface="Wingdings" pitchFamily="2" charset="2"/>
                      </a:rPr>
                      <m:t> </m:t>
                    </m:r>
                  </m:oMath>
                </a14:m>
                <a:r>
                  <a:rPr lang="en-DE" sz="2200" dirty="0">
                    <a:sym typeface="Wingdings" pitchFamily="2" charset="2"/>
                  </a:rPr>
                  <a:t>independent </a:t>
                </a:r>
                <a:r>
                  <a:rPr lang="en-DE" sz="2200" dirty="0"/>
                  <a:t>(i.i.d.) </a:t>
                </a:r>
                <a:r>
                  <a:rPr lang="en-DE" sz="2200" dirty="0">
                    <a:sym typeface="Wingdings" pitchFamily="2" charset="2"/>
                  </a:rPr>
                  <a:t>sets of random variables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DE" sz="2200" i="1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DE" sz="22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2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1</m:t>
                            </m:r>
                          </m:sub>
                        </m:sSub>
                        <m:r>
                          <a:rPr lang="en-US" sz="2200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,</m:t>
                        </m:r>
                        <m:sSub>
                          <m:sSubPr>
                            <m:ctrlPr>
                              <a:rPr lang="en-US" sz="22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sz="2200" b="1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𝑿</m:t>
                            </m:r>
                          </m:e>
                          <m:sub>
                            <m:r>
                              <a:rPr lang="en-US" sz="22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2200" i="1">
                        <a:latin typeface="Cambria Math" panose="02040503050406030204" pitchFamily="18" charset="0"/>
                        <a:sym typeface="Wingdings" pitchFamily="2" charset="2"/>
                      </a:rPr>
                      <m:t>,</m:t>
                    </m:r>
                    <m:d>
                      <m:dPr>
                        <m:ctrlPr>
                          <a:rPr lang="en-DE" sz="2200" i="1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DE" sz="22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2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2</m:t>
                            </m:r>
                          </m:sub>
                        </m:sSub>
                        <m:r>
                          <a:rPr lang="en-US" sz="2200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,</m:t>
                        </m:r>
                        <m:sSub>
                          <m:sSubPr>
                            <m:ctrlPr>
                              <a:rPr lang="en-US" sz="22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sz="2200" b="1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𝑿</m:t>
                            </m:r>
                          </m:e>
                          <m:sub>
                            <m:r>
                              <a:rPr lang="en-US" sz="22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2200" i="1">
                        <a:latin typeface="Cambria Math" panose="02040503050406030204" pitchFamily="18" charset="0"/>
                        <a:sym typeface="Wingdings" pitchFamily="2" charset="2"/>
                      </a:rPr>
                      <m:t>,…, </m:t>
                    </m:r>
                    <m:d>
                      <m:dPr>
                        <m:ctrlPr>
                          <a:rPr lang="en-DE" sz="2200" i="1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DE" sz="22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2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𝑛</m:t>
                            </m:r>
                          </m:sub>
                        </m:sSub>
                        <m:r>
                          <a:rPr lang="en-US" sz="2200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,</m:t>
                        </m:r>
                        <m:sSub>
                          <m:sSubPr>
                            <m:ctrlPr>
                              <a:rPr lang="en-US" sz="22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sz="2200" b="1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𝑿</m:t>
                            </m:r>
                          </m:e>
                          <m:sub>
                            <m:r>
                              <a:rPr lang="en-US" sz="22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endParaRPr lang="en-DE" sz="2200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en-DE" sz="2200" dirty="0">
                    <a:sym typeface="Wingdings" pitchFamily="2" charset="2"/>
                  </a:rPr>
                  <a:t>(same thing as random sampling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  <a:sym typeface="Wingdings" pitchFamily="2" charset="2"/>
                      </a:rPr>
                      <m:t>𝑛</m:t>
                    </m:r>
                  </m:oMath>
                </a14:m>
                <a:r>
                  <a:rPr lang="en-DE" sz="2200" dirty="0">
                    <a:sym typeface="Wingdings" pitchFamily="2" charset="2"/>
                  </a:rPr>
                  <a:t> times from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𝑌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,</m:t>
                        </m:r>
                        <m:r>
                          <a:rPr lang="en-US" sz="2200" b="1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𝑿</m:t>
                        </m:r>
                      </m:e>
                    </m:d>
                  </m:oMath>
                </a14:m>
                <a:r>
                  <a:rPr lang="en-DE" sz="2200" dirty="0">
                    <a:sym typeface="Wingdings" pitchFamily="2" charset="2"/>
                  </a:rPr>
                  <a:t>)</a:t>
                </a:r>
              </a:p>
              <a:p>
                <a:pPr marL="0" indent="0">
                  <a:buNone/>
                </a:pPr>
                <a:endParaRPr lang="en-DE" sz="2200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en-DE" sz="2200" dirty="0">
                    <a:sym typeface="Wingdings" pitchFamily="2" charset="2"/>
                  </a:rPr>
                  <a:t> </a:t>
                </a:r>
                <a:r>
                  <a:rPr lang="en-GB" sz="2200" dirty="0">
                    <a:sym typeface="Wingdings" pitchFamily="2" charset="2"/>
                  </a:rPr>
                  <a:t>l</a:t>
                </a:r>
                <a:r>
                  <a:rPr lang="en-DE" sz="2200" dirty="0">
                    <a:sym typeface="Wingdings" pitchFamily="2" charset="2"/>
                  </a:rPr>
                  <a:t>ikelihood as product of univariate probability density functions:</a:t>
                </a:r>
              </a:p>
              <a:p>
                <a:pPr marL="0" indent="0">
                  <a:buNone/>
                </a:pPr>
                <a:endParaRPr lang="en-DE" sz="2200" dirty="0">
                  <a:sym typeface="Wingdings" pitchFamily="2" charset="2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d>
                        <m:dPr>
                          <m:ctrlPr>
                            <a:rPr lang="en-GB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GB" sz="2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2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200" b="0" i="1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2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2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</m:acc>
                            </m:e>
                          </m:d>
                        </m:e>
                      </m:nary>
                    </m:oMath>
                  </m:oMathPara>
                </a14:m>
                <a:endParaRPr lang="en-DE" sz="2200" dirty="0"/>
              </a:p>
              <a:p>
                <a:pPr marL="0" indent="0">
                  <a:buNone/>
                </a:pPr>
                <a:endParaRPr lang="en-DE" sz="2200" dirty="0"/>
              </a:p>
              <a:p>
                <a:pPr marL="0" indent="0">
                  <a:buNone/>
                </a:pPr>
                <a:r>
                  <a:rPr lang="en-DE" sz="2200" dirty="0"/>
                  <a:t>… to be maximized according to estimated model parameters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2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</m:oMath>
                </a14:m>
                <a:endParaRPr lang="en-US" sz="2200" b="1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DE" sz="2200" dirty="0"/>
                  <a:t>(known as maximum likelihood estimation)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FDDA55-280D-23EA-F172-A72AACD4FB8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24" t="-1744" b="-1279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51884E-FC06-2625-8D8E-4C79602F8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16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238270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78DBC-7181-EA20-D228-B57BD1EB61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Negative Log-Likelihood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1D50BE1-6E3C-96FF-14B6-FBB141E405D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10000"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logarithmic transformation of </a:t>
                </a:r>
                <a14:m>
                  <m:oMath xmlns:m="http://schemas.openxmlformats.org/officeDocument/2006/math">
                    <m:r>
                      <a:rPr lang="en-GB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</m:oMath>
                </a14:m>
                <a:r>
                  <a:rPr lang="en-GB" sz="2400" dirty="0">
                    <a:sym typeface="Wingdings" pitchFamily="2" charset="2"/>
                  </a:rPr>
                  <a:t>: </a:t>
                </a:r>
                <a:r>
                  <a:rPr lang="en-GB" sz="2400" dirty="0"/>
                  <a:t>log-likelihood function</a:t>
                </a:r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ℓ</m:t>
                      </m:r>
                      <m:d>
                        <m:dPr>
                          <m:ctrlPr>
                            <a:rPr lang="en-GB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GB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ln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  <m:d>
                            <m:dPr>
                              <m:ctrlPr>
                                <a:rPr lang="en-GB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GB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</m:acc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𝒚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func>
                            <m:func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lang="en-US" sz="24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;</m:t>
                                      </m:r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400" b="1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GB" sz="2400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𝜽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GB" sz="2400" dirty="0"/>
              </a:p>
              <a:p>
                <a:pPr marL="0" indent="0">
                  <a:buNone/>
                </a:pPr>
                <a:endParaRPr lang="en-GB" sz="2400" dirty="0"/>
              </a:p>
              <a:p>
                <a:r>
                  <a:rPr lang="en-GB" sz="2400" dirty="0"/>
                  <a:t>logarithm monotonic function </a:t>
                </a:r>
                <a:r>
                  <a:rPr lang="en-GB" sz="2400" dirty="0">
                    <a:sym typeface="Wingdings" pitchFamily="2" charset="2"/>
                  </a:rPr>
                  <a:t> maximum of </a:t>
                </a:r>
                <a14:m>
                  <m:oMath xmlns:m="http://schemas.openxmlformats.org/officeDocument/2006/math">
                    <m:r>
                      <a:rPr lang="en-GB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ℓ</m:t>
                    </m:r>
                  </m:oMath>
                </a14:m>
                <a:r>
                  <a:rPr lang="en-GB" sz="2400" dirty="0">
                    <a:sym typeface="Wingdings" pitchFamily="2" charset="2"/>
                  </a:rPr>
                  <a:t> and </a:t>
                </a:r>
                <a14:m>
                  <m:oMath xmlns:m="http://schemas.openxmlformats.org/officeDocument/2006/math">
                    <m:r>
                      <a:rPr lang="en-GB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</m:oMath>
                </a14:m>
                <a:r>
                  <a:rPr lang="en-GB" sz="2400" dirty="0">
                    <a:sym typeface="Wingdings" pitchFamily="2" charset="2"/>
                  </a:rPr>
                  <a:t> at same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</m:oMath>
                </a14:m>
                <a:r>
                  <a:rPr lang="en-GB" sz="2400" dirty="0"/>
                  <a:t> values</a:t>
                </a:r>
              </a:p>
              <a:p>
                <a:r>
                  <a:rPr lang="en-GB" sz="2400" dirty="0"/>
                  <a:t>most probability distributions (e.g., exponential family) only logarithmically concave (important for optimization)</a:t>
                </a:r>
              </a:p>
              <a:p>
                <a:r>
                  <a:rPr lang="en-GB" sz="2400" dirty="0"/>
                  <a:t>sum computationally more convenient than product</a:t>
                </a:r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r>
                  <a:rPr lang="en-DE" sz="2400" dirty="0"/>
                  <a:t>negative log-likelihood:</a:t>
                </a:r>
                <a:r>
                  <a:rPr lang="en-DE" sz="2400" dirty="0">
                    <a:sym typeface="Wingdings" pitchFamily="2" charset="2"/>
                  </a:rPr>
                  <a:t> minimization instead of maximization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argmax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GB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ℓ</m:t>
                      </m:r>
                      <m:d>
                        <m:dPr>
                          <m:ctrlP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GB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arg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min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ℓ</m:t>
                          </m:r>
                          <m:d>
                            <m:dPr>
                              <m:ctrlPr>
                                <a:rPr lang="en-GB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</m:acc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𝒚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|</m:t>
                              </m:r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DE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1D50BE1-6E3C-96FF-14B6-FBB141E405D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24" t="-9884" b="-29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33ABB5-C09F-871F-F43B-E53B1C04D5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17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F247870-2EBE-384D-F1E4-36BA1902C127}"/>
                  </a:ext>
                </a:extLst>
              </p:cNvPr>
              <p:cNvSpPr txBox="1"/>
              <p:nvPr/>
            </p:nvSpPr>
            <p:spPr>
              <a:xfrm>
                <a:off x="8610600" y="681037"/>
                <a:ext cx="3390243" cy="125085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r>
                  <a:rPr lang="en-GB" dirty="0"/>
                  <a:t>m</a:t>
                </a:r>
                <a:r>
                  <a:rPr lang="en-DE" dirty="0"/>
                  <a:t>odel, e.g., for linear regression: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𝜷</m:t>
                              </m:r>
                            </m:e>
                          </m:acc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DE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with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GB" dirty="0"/>
                  <a:t>,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𝐗</m:t>
                    </m:r>
                  </m:oMath>
                </a14:m>
                <a:r>
                  <a:rPr lang="en-GB" dirty="0"/>
                  <a:t> g</a:t>
                </a:r>
                <a:r>
                  <a:rPr lang="en-DE" dirty="0"/>
                  <a:t>iven in training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=(</m:t>
                    </m:r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</m:acc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DE" dirty="0"/>
                  <a:t> to be estimated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F247870-2EBE-384D-F1E4-36BA1902C1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0600" y="681037"/>
                <a:ext cx="3390243" cy="1250855"/>
              </a:xfrm>
              <a:prstGeom prst="rect">
                <a:avLst/>
              </a:prstGeom>
              <a:blipFill>
                <a:blip r:embed="rId3"/>
                <a:stretch>
                  <a:fillRect l="-1866" t="-2000" b="-7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2BCCAE4-34C0-7788-FA9B-023B1837371A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7767145" y="1306465"/>
            <a:ext cx="843455" cy="13736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6626CA9-DB03-94F8-2BE7-F9F356C1A3AA}"/>
              </a:ext>
            </a:extLst>
          </p:cNvPr>
          <p:cNvSpPr txBox="1"/>
          <p:nvPr/>
        </p:nvSpPr>
        <p:spPr>
          <a:xfrm>
            <a:off x="4736758" y="6352143"/>
            <a:ext cx="1881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objective function</a:t>
            </a:r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A44FF520-3933-7B9D-E850-6817B769D990}"/>
              </a:ext>
            </a:extLst>
          </p:cNvPr>
          <p:cNvSpPr/>
          <p:nvPr/>
        </p:nvSpPr>
        <p:spPr>
          <a:xfrm rot="5400000">
            <a:off x="5457502" y="5586047"/>
            <a:ext cx="197837" cy="134276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59393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D7A19B-C77D-9FE4-9FA2-370D078E5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Maximum Likelihood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C7CCC17-C9FA-518B-332B-7CA39C1D67B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US" sz="2400" dirty="0">
                    <a:ea typeface="Cambria Math" panose="02040503050406030204" pitchFamily="18" charset="0"/>
                  </a:rPr>
                  <a:t>estimate parameters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24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GB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GB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solving</a:t>
                </a:r>
              </a:p>
              <a:p>
                <a:pPr marL="0" indent="0">
                  <a:buNone/>
                </a:pPr>
                <a:r>
                  <a:rPr lang="en-US" sz="2400" dirty="0">
                    <a:ea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  <m:r>
                          <a:rPr lang="en-US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argmax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GB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ℓ</m:t>
                    </m:r>
                    <m:d>
                      <m:dPr>
                        <m:ctrlP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GB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;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𝒚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|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endParaRPr lang="en-DE" sz="2400" dirty="0"/>
              </a:p>
              <a:p>
                <a:pPr marL="0" indent="0">
                  <a:buNone/>
                </a:pPr>
                <a:endParaRPr lang="en-DE" sz="2400" dirty="0"/>
              </a:p>
              <a:p>
                <a:pPr>
                  <a:buFont typeface="Wingdings" pitchFamily="2" charset="2"/>
                  <a:buChar char="à"/>
                </a:pPr>
                <a:r>
                  <a:rPr lang="en-DE" sz="2400" dirty="0"/>
                  <a:t> likelihood equations (if </a:t>
                </a:r>
                <a14:m>
                  <m:oMath xmlns:m="http://schemas.openxmlformats.org/officeDocument/2006/math">
                    <m:r>
                      <a:rPr lang="en-GB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ℓ</m:t>
                    </m:r>
                  </m:oMath>
                </a14:m>
                <a:r>
                  <a:rPr lang="en-DE" sz="2400" dirty="0"/>
                  <a:t> differentiable in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</m:oMath>
                </a14:m>
                <a:r>
                  <a:rPr lang="en-DE" sz="2400" dirty="0"/>
                  <a:t>):</a:t>
                </a:r>
                <a:endParaRPr lang="en-GB" sz="24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GB" sz="2400" i="1" dirty="0">
                    <a:latin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4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ℓ</m:t>
                        </m:r>
                      </m:num>
                      <m:den>
                        <m:r>
                          <a:rPr lang="en-GB" sz="24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GB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GB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=0,  </m:t>
                    </m:r>
                    <m:f>
                      <m:fPr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ℓ</m:t>
                        </m:r>
                      </m:num>
                      <m:den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GB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GB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sz="2400" i="1">
                        <a:latin typeface="Cambria Math" panose="02040503050406030204" pitchFamily="18" charset="0"/>
                      </a:rPr>
                      <m:t>=0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 </m:t>
                    </m:r>
                    <m:f>
                      <m:fPr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ℓ</m:t>
                        </m:r>
                      </m:num>
                      <m:den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GB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GB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den>
                    </m:f>
                    <m:r>
                      <a:rPr lang="en-US" sz="24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DE" sz="2400" dirty="0"/>
                  <a:t>		(in short: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GB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sub>
                    </m:sSub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GB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ℓ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DE" sz="2400" dirty="0"/>
                  <a:t>)</a:t>
                </a:r>
              </a:p>
              <a:p>
                <a:pPr marL="0" indent="0">
                  <a:buNone/>
                </a:pPr>
                <a:endParaRPr lang="en-DE" sz="2400" dirty="0"/>
              </a:p>
              <a:p>
                <a:pPr marL="0" indent="0">
                  <a:buNone/>
                </a:pPr>
                <a:r>
                  <a:rPr lang="en-GB" sz="2400" dirty="0"/>
                  <a:t>can be solved explicitly for some cases</a:t>
                </a:r>
                <a:r>
                  <a:rPr lang="en-DE" sz="2400" dirty="0"/>
                  <a:t> (e.g., ordinary least squares for linear regression)</a:t>
                </a:r>
              </a:p>
              <a:p>
                <a:pPr marL="0" indent="0">
                  <a:buNone/>
                </a:pPr>
                <a:endParaRPr lang="en-DE" sz="2400" dirty="0"/>
              </a:p>
              <a:p>
                <a:pPr marL="0" indent="0">
                  <a:buNone/>
                </a:pPr>
                <a:r>
                  <a:rPr lang="en-GB" sz="2400" dirty="0"/>
                  <a:t>b</a:t>
                </a:r>
                <a:r>
                  <a:rPr lang="en-DE" sz="2400" dirty="0"/>
                  <a:t>ut usually no closed-form solution</a:t>
                </a:r>
              </a:p>
              <a:p>
                <a:pPr marL="0" indent="0">
                  <a:buNone/>
                </a:pPr>
                <a:r>
                  <a:rPr lang="en-DE" sz="2400" dirty="0">
                    <a:sym typeface="Wingdings" pitchFamily="2" charset="2"/>
                  </a:rPr>
                  <a:t> need for numerical optimization (e.g., gradient descent)</a:t>
                </a:r>
                <a:endParaRPr lang="en-DE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C7CCC17-C9FA-518B-332B-7CA39C1D67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24" t="-174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1667A3-D90F-DA12-4A27-3C00790B69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18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EBD3F00-9194-BD76-8255-E58E5C779207}"/>
                  </a:ext>
                </a:extLst>
              </p:cNvPr>
              <p:cNvSpPr txBox="1"/>
              <p:nvPr/>
            </p:nvSpPr>
            <p:spPr>
              <a:xfrm>
                <a:off x="8429297" y="1027906"/>
                <a:ext cx="3450020" cy="1656928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GB" sz="2200" b="1" dirty="0"/>
                  <a:t>least squares method </a:t>
                </a:r>
                <a:r>
                  <a:rPr lang="en-GB" sz="2200" dirty="0"/>
                  <a:t>corresponds to maximum likelihood estimation with </a:t>
                </a:r>
                <a:r>
                  <a:rPr lang="en-GB" sz="2200" b="1" dirty="0"/>
                  <a:t>Gaussian model</a:t>
                </a:r>
                <a:r>
                  <a:rPr lang="en-GB" sz="2200" dirty="0"/>
                  <a:t>:</a:t>
                </a:r>
                <a:r>
                  <a:rPr lang="en-GB" sz="2200" b="1" dirty="0"/>
                  <a:t> </a:t>
                </a:r>
                <a14:m>
                  <m:oMath xmlns:m="http://schemas.openxmlformats.org/officeDocument/2006/math">
                    <m:r>
                      <a:rPr lang="en-GB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sSup>
                      <m:sSupPr>
                        <m:ctrlPr>
                          <a:rPr lang="en-GB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sSup>
                          <m:sSup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sz="2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sz="2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en-US" sz="2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acc>
                                      <m:accPr>
                                        <m:chr m:val="̂"/>
                                        <m:ctrlPr>
                                          <a:rPr lang="en-US" sz="22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</m:acc>
                                  </m:num>
                                  <m:den>
                                    <m:acc>
                                      <m:accPr>
                                        <m:chr m:val="̂"/>
                                        <m:ctrlPr>
                                          <a:rPr lang="en-US" sz="22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</m:acc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sup>
                    </m:sSup>
                  </m:oMath>
                </a14:m>
                <a:endParaRPr lang="en-GB" sz="22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EBD3F00-9194-BD76-8255-E58E5C7792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9297" y="1027906"/>
                <a:ext cx="3450020" cy="1656928"/>
              </a:xfrm>
              <a:prstGeom prst="rect">
                <a:avLst/>
              </a:prstGeom>
              <a:blipFill>
                <a:blip r:embed="rId3"/>
                <a:stretch>
                  <a:fillRect l="-2297" t="-2583" b="-664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6F883C3A-BB34-A49B-D00B-72B79FC95EE3}"/>
              </a:ext>
            </a:extLst>
          </p:cNvPr>
          <p:cNvSpPr txBox="1"/>
          <p:nvPr/>
        </p:nvSpPr>
        <p:spPr>
          <a:xfrm>
            <a:off x="5119817" y="2345510"/>
            <a:ext cx="195236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mode of likelihood as point estimate</a:t>
            </a:r>
          </a:p>
        </p:txBody>
      </p:sp>
    </p:spTree>
    <p:extLst>
      <p:ext uri="{BB962C8B-B14F-4D97-AF65-F5344CB8AC3E}">
        <p14:creationId xmlns:p14="http://schemas.microsoft.com/office/powerpoint/2010/main" val="11345750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06EAA7-0843-1BEC-9F15-A7E513868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Interpretation of Maximum Likelihood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527594E-9C2A-4D6C-2B14-A5F754A8628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GB" sz="2000" dirty="0"/>
                  <a:t>maximum likelihood estimation corresponds to minimization of </a:t>
                </a:r>
                <a:r>
                  <a:rPr lang="en-GB" sz="2000" dirty="0" err="1"/>
                  <a:t>Kullback-Leibler</a:t>
                </a:r>
                <a:r>
                  <a:rPr lang="en-GB" sz="2000" dirty="0"/>
                  <a:t> divergence (as well as cross entropy: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𝐾𝐿</m:t>
                        </m:r>
                      </m:sub>
                    </m:sSub>
                    <m:d>
                      <m:d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||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</m:d>
                  </m:oMath>
                </a14:m>
                <a:r>
                  <a:rPr lang="en-GB" sz="2000" dirty="0"/>
                  <a:t>) between true data-generating probability distribution (manifested by empirical distribution of training data) and probability distribution of model:</a:t>
                </a:r>
              </a:p>
              <a:p>
                <a:pPr marL="0" indent="0">
                  <a:buNone/>
                </a:pPr>
                <a:endParaRPr lang="en-GB" sz="11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argmin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𝐾𝐿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000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model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sz="2000" b="0" i="1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</m:acc>
                            </m:e>
                          </m:d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|| 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000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data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argmin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sub>
                      </m:sSub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GB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000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data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func>
                            <m:func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2000" i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data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r>
                                        <a:rPr lang="en-US" sz="20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</m:d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2000" i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model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r>
                                        <a:rPr lang="en-US" sz="20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;</m:t>
                                      </m:r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00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000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𝜽</m:t>
                                          </m:r>
                                        </m:e>
                                      </m:acc>
                                    </m:e>
                                  </m:d>
                                </m:den>
                              </m:f>
                            </m:e>
                          </m:func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𝑑𝑦</m:t>
                          </m:r>
                        </m:e>
                      </m:nary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argmin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sub>
                      </m:sSub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func>
                            <m:func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2000" i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data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lang="en-US" sz="20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2000" i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model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lang="en-US" sz="20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;</m:t>
                                      </m:r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00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000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𝜽</m:t>
                                          </m:r>
                                        </m:e>
                                      </m:acc>
                                    </m:e>
                                  </m:d>
                                </m:den>
                              </m:f>
                            </m:e>
                          </m:func>
                        </m:e>
                      </m:nary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argmax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sub>
                      </m:sSub>
                      <m:nary>
                        <m:naryPr>
                          <m:chr m:val="∑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func>
                            <m:func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2000" i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model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lang="en-US" sz="20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000" b="1" i="1">
                                          <a:latin typeface="Cambria Math" panose="02040503050406030204" pitchFamily="18" charset="0"/>
                                        </a:rPr>
                                        <m:t>;</m:t>
                                      </m:r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000" b="1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000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𝜽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nary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argmax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GB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ℓ</m:t>
                      </m:r>
                      <m:d>
                        <m:dPr>
                          <m:ctrlPr>
                            <a:rPr lang="en-GB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GB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|</m:t>
                          </m:r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</m:oMath>
                  </m:oMathPara>
                </a14:m>
                <a:endParaRPr lang="en-US" sz="2000" b="1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GB" sz="2000" dirty="0"/>
              </a:p>
              <a:p>
                <a:pPr marL="0" indent="0">
                  <a:buNone/>
                </a:pPr>
                <a:endParaRPr lang="en-GB" sz="2000" dirty="0"/>
              </a:p>
              <a:p>
                <a:pPr marL="0" indent="0">
                  <a:buNone/>
                </a:pPr>
                <a:r>
                  <a:rPr lang="en-GB" sz="2000" i="1" dirty="0"/>
                  <a:t>make the model distribution match the empirical distribution</a:t>
                </a:r>
              </a:p>
              <a:p>
                <a:pPr marL="0" indent="0">
                  <a:buNone/>
                </a:pPr>
                <a:endParaRPr lang="en-GB" sz="2000" dirty="0"/>
              </a:p>
              <a:p>
                <a:pPr marL="0" indent="0">
                  <a:buNone/>
                </a:pPr>
                <a:r>
                  <a:rPr lang="en-GB" sz="2000" dirty="0"/>
                  <a:t>(mean squared error corresponds to cross-entropy between empirical distribution and Gaussian model)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527594E-9C2A-4D6C-2B14-A5F754A8628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03" t="-639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CEB3FE-E82D-CD71-129A-B09361242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19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C34609C-358B-617D-C169-BED96BCAEC49}"/>
                  </a:ext>
                </a:extLst>
              </p:cNvPr>
              <p:cNvSpPr txBox="1"/>
              <p:nvPr/>
            </p:nvSpPr>
            <p:spPr>
              <a:xfrm>
                <a:off x="3977309" y="4273591"/>
                <a:ext cx="2236831" cy="323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500" dirty="0"/>
                  <a:t>n</a:t>
                </a:r>
                <a:r>
                  <a:rPr lang="en-DE" sz="1500" dirty="0"/>
                  <a:t>o contribution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5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5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data</m:t>
                        </m:r>
                      </m:sub>
                    </m:sSub>
                  </m:oMath>
                </a14:m>
                <a:endParaRPr lang="en-DE" sz="15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C34609C-358B-617D-C169-BED96BCAEC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7309" y="4273591"/>
                <a:ext cx="2236831" cy="323165"/>
              </a:xfrm>
              <a:prstGeom prst="rect">
                <a:avLst/>
              </a:prstGeom>
              <a:blipFill>
                <a:blip r:embed="rId3"/>
                <a:stretch>
                  <a:fillRect l="-562" t="-3846" b="-2307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DE56F0D-43D7-83C2-E2B3-C994107EB71E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5095725" y="3920362"/>
            <a:ext cx="32861" cy="3532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8871DEC-206F-1165-7BA7-1D503A90F78A}"/>
                  </a:ext>
                </a:extLst>
              </p:cNvPr>
              <p:cNvSpPr txBox="1"/>
              <p:nvPr/>
            </p:nvSpPr>
            <p:spPr>
              <a:xfrm>
                <a:off x="1142999" y="4273591"/>
                <a:ext cx="481990" cy="2308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…</m:t>
                          </m:r>
                        </m:e>
                      </m:d>
                    </m:oMath>
                  </m:oMathPara>
                </a14:m>
                <a:endParaRPr lang="en-DE" sz="15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8871DEC-206F-1165-7BA7-1D503A90F7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2999" y="4273591"/>
                <a:ext cx="481990" cy="230832"/>
              </a:xfrm>
              <a:prstGeom prst="rect">
                <a:avLst/>
              </a:prstGeom>
              <a:blipFill>
                <a:blip r:embed="rId4"/>
                <a:stretch>
                  <a:fillRect l="-7500" b="-526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1A0D027-E70A-88AE-E7D3-FE30767CB2AF}"/>
              </a:ext>
            </a:extLst>
          </p:cNvPr>
          <p:cNvCxnSpPr>
            <a:cxnSpLocks/>
            <a:stCxn id="10" idx="0"/>
          </p:cNvCxnSpPr>
          <p:nvPr/>
        </p:nvCxnSpPr>
        <p:spPr>
          <a:xfrm flipV="1">
            <a:off x="1383994" y="3920362"/>
            <a:ext cx="0" cy="3532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2B9A971F-7AC8-1FD5-899E-B0742FC7D2DA}"/>
              </a:ext>
            </a:extLst>
          </p:cNvPr>
          <p:cNvSpPr txBox="1"/>
          <p:nvPr/>
        </p:nvSpPr>
        <p:spPr>
          <a:xfrm>
            <a:off x="9827172" y="801994"/>
            <a:ext cx="2165131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1600" dirty="0"/>
              <a:t>q</a:t>
            </a:r>
            <a:r>
              <a:rPr lang="en-DE" sz="1600" dirty="0"/>
              <a:t>uantification of difference between two probability distributions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6010764-EE49-2055-2DDB-CC8C3B8AD01D}"/>
              </a:ext>
            </a:extLst>
          </p:cNvPr>
          <p:cNvCxnSpPr>
            <a:stCxn id="5" idx="1"/>
          </p:cNvCxnSpPr>
          <p:nvPr/>
        </p:nvCxnSpPr>
        <p:spPr>
          <a:xfrm flipH="1">
            <a:off x="8755117" y="1217493"/>
            <a:ext cx="1072055" cy="6081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41329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31F39E8-915A-C540-A089-7DA9A017C0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statistical learning algorithm by combining: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dirty="0"/>
              <a:t>model</a:t>
            </a:r>
            <a:r>
              <a:rPr lang="en-GB" dirty="0"/>
              <a:t> </a:t>
            </a:r>
            <a:r>
              <a:rPr lang="en-GB" b="0" dirty="0"/>
              <a:t>(e.g., linear function, Gaussian distribution)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dirty="0"/>
              <a:t>objective function</a:t>
            </a:r>
            <a:r>
              <a:rPr lang="en-GB" dirty="0"/>
              <a:t> </a:t>
            </a:r>
            <a:r>
              <a:rPr lang="en-GB" b="0" dirty="0"/>
              <a:t>(e.g., squared residuals)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dirty="0"/>
              <a:t>optimization algorithm</a:t>
            </a:r>
            <a:r>
              <a:rPr lang="en-GB" dirty="0"/>
              <a:t> </a:t>
            </a:r>
            <a:r>
              <a:rPr lang="en-GB" b="0" dirty="0"/>
              <a:t>(e.g., gradient descent)</a:t>
            </a:r>
            <a:endParaRPr lang="en-DE" dirty="0"/>
          </a:p>
          <a:p>
            <a:endParaRPr lang="en-DE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CDC53C2-DC56-344B-AF45-3BDF9402F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General Recipe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7B7A36-5D14-403B-D047-FF46F8AFE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02326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EFFAD-11E4-2E3A-D240-39DE8DFB6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Iterative Optimization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778F37-AE41-46B4-62F1-975DA5F94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20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0655360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920C7-6F2D-69DC-37C9-1BB07BA8F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Gradient Descent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B557F4-9C97-2AC4-733C-57EE31ED2D5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7398193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usually (except for special cases like ordinary least squares)</a:t>
                </a:r>
                <a:r>
                  <a:rPr lang="en-DE" sz="2400" dirty="0"/>
                  <a:t> no closed-form solution to ML optimization problems like minimization of a cost function or maximization of a likelihood function:</a:t>
                </a:r>
                <a:endParaRPr lang="en-DE" sz="2400" dirty="0">
                  <a:sym typeface="Wingdings" pitchFamily="2" charset="2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GB" sz="2400" dirty="0">
                  <a:sym typeface="Wingdings" pitchFamily="2" charset="2"/>
                </a:endParaRPr>
              </a:p>
              <a:p>
                <a:pPr>
                  <a:buFont typeface="Wingdings" pitchFamily="2" charset="2"/>
                  <a:buChar char="à"/>
                </a:pPr>
                <a:r>
                  <a:rPr lang="en-DE" sz="2400" dirty="0">
                    <a:sym typeface="Wingdings" pitchFamily="2" charset="2"/>
                  </a:rPr>
                  <a:t> need for numerical methods</a:t>
                </a:r>
              </a:p>
              <a:p>
                <a:pPr marL="0" indent="0">
                  <a:buNone/>
                </a:pPr>
                <a:endParaRPr lang="en-DE" sz="2200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en-DE" sz="2400" dirty="0">
                    <a:sym typeface="Wingdings" pitchFamily="2" charset="2"/>
                  </a:rPr>
                  <a:t>most popular choice: </a:t>
                </a:r>
                <a:r>
                  <a:rPr lang="en-GB" sz="2400" dirty="0">
                    <a:sym typeface="Wingdings" pitchFamily="2" charset="2"/>
                  </a:rPr>
                  <a:t>g</a:t>
                </a:r>
                <a:r>
                  <a:rPr lang="en-DE" sz="2400" dirty="0">
                    <a:sym typeface="Wingdings" pitchFamily="2" charset="2"/>
                  </a:rPr>
                  <a:t>radient descent</a:t>
                </a:r>
              </a:p>
              <a:p>
                <a:pPr marL="0" indent="0">
                  <a:buNone/>
                </a:pPr>
                <a:r>
                  <a:rPr lang="en-GB" sz="2400" dirty="0">
                    <a:sym typeface="Wingdings" pitchFamily="2" charset="2"/>
                  </a:rPr>
                  <a:t>decreasing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en-GB" sz="2400" dirty="0">
                    <a:sym typeface="Wingdings" pitchFamily="2" charset="2"/>
                  </a:rPr>
                  <a:t> by iteratively m</a:t>
                </a:r>
                <a:r>
                  <a:rPr lang="en-DE" sz="2400" dirty="0">
                    <a:sym typeface="Wingdings" pitchFamily="2" charset="2"/>
                  </a:rPr>
                  <a:t>oving in direction of negative gradient (steepest descent) with respect to input vector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</m:oMath>
                </a14:m>
                <a:r>
                  <a:rPr lang="en-DE" sz="2400" dirty="0">
                    <a:sym typeface="Wingdings" pitchFamily="2" charset="2"/>
                  </a:rPr>
                  <a:t>:</a:t>
                </a:r>
                <a:endParaRPr lang="en-DE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acc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acc>
                        <m:accPr>
                          <m:chr m:val="̂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DE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B557F4-9C97-2AC4-733C-57EE31ED2D5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7398193" cy="4351338"/>
              </a:xfrm>
              <a:blipFill>
                <a:blip r:embed="rId2"/>
                <a:stretch>
                  <a:fillRect l="-1372" t="-1744" r="-120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633358-F2F5-F234-E154-8D763FC5F6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21</a:t>
            </a:fld>
            <a:endParaRPr lang="en-DE"/>
          </a:p>
        </p:txBody>
      </p:sp>
      <p:pic>
        <p:nvPicPr>
          <p:cNvPr id="7" name="Picture 6" descr="Chart, surface chart&#10;&#10;Description automatically generated">
            <a:extLst>
              <a:ext uri="{FF2B5EF4-FFF2-40B4-BE49-F238E27FC236}">
                <a16:creationId xmlns:a16="http://schemas.microsoft.com/office/drawing/2014/main" id="{E7631CD3-FE65-017B-4512-24B491EADB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8388343" y="3890455"/>
            <a:ext cx="3750087" cy="2545491"/>
          </a:xfrm>
          <a:prstGeom prst="rect">
            <a:avLst/>
          </a:prstGeom>
        </p:spPr>
      </p:pic>
      <p:pic>
        <p:nvPicPr>
          <p:cNvPr id="9" name="Picture 8" descr="A picture containing diagram&#10;&#10;Description automatically generated">
            <a:extLst>
              <a:ext uri="{FF2B5EF4-FFF2-40B4-BE49-F238E27FC236}">
                <a16:creationId xmlns:a16="http://schemas.microsoft.com/office/drawing/2014/main" id="{5CAB56E7-6E0C-9170-8D66-DF5C7DD09C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6393" y="964810"/>
            <a:ext cx="3902037" cy="28819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E8F9DD7-DE35-47C1-8F9C-77317AAF0BF6}"/>
                  </a:ext>
                </a:extLst>
              </p:cNvPr>
              <p:cNvSpPr txBox="1"/>
              <p:nvPr/>
            </p:nvSpPr>
            <p:spPr>
              <a:xfrm>
                <a:off x="8842633" y="334958"/>
                <a:ext cx="2882462" cy="6298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𝑑𝑓</m:t>
                          </m:r>
                          <m:d>
                            <m:d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E8F9DD7-DE35-47C1-8F9C-77317AAF0B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2633" y="334958"/>
                <a:ext cx="2882462" cy="629852"/>
              </a:xfrm>
              <a:prstGeom prst="rect">
                <a:avLst/>
              </a:prstGeom>
              <a:blipFill>
                <a:blip r:embed="rId5"/>
                <a:stretch>
                  <a:fillRect b="-600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F103C44E-CBCE-275D-FD56-B6CD104F84E7}"/>
              </a:ext>
            </a:extLst>
          </p:cNvPr>
          <p:cNvSpPr txBox="1"/>
          <p:nvPr/>
        </p:nvSpPr>
        <p:spPr>
          <a:xfrm>
            <a:off x="2659114" y="6114648"/>
            <a:ext cx="16019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</a:t>
            </a:r>
            <a:r>
              <a:rPr lang="en-DE" dirty="0"/>
              <a:t>tep size (</a:t>
            </a:r>
            <a:r>
              <a:rPr lang="en-GB" dirty="0"/>
              <a:t>l</a:t>
            </a:r>
            <a:r>
              <a:rPr lang="en-DE" dirty="0"/>
              <a:t>earning rate)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DEE9966-F5C5-2BCC-BAF7-95D30E2F71D9}"/>
              </a:ext>
            </a:extLst>
          </p:cNvPr>
          <p:cNvCxnSpPr>
            <a:cxnSpLocks/>
          </p:cNvCxnSpPr>
          <p:nvPr/>
        </p:nvCxnSpPr>
        <p:spPr>
          <a:xfrm flipV="1">
            <a:off x="3657600" y="5981837"/>
            <a:ext cx="903890" cy="311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6DD07E1D-1B5A-F4AE-A0B6-72F04F1C1B0A}"/>
              </a:ext>
            </a:extLst>
          </p:cNvPr>
          <p:cNvSpPr txBox="1"/>
          <p:nvPr/>
        </p:nvSpPr>
        <p:spPr>
          <a:xfrm>
            <a:off x="4297444" y="6251280"/>
            <a:ext cx="3825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v</a:t>
            </a:r>
            <a:r>
              <a:rPr lang="en-DE" dirty="0"/>
              <a:t>ector containing all partial derivatives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A5F6733-6AD0-5EF2-0D91-276365573E68}"/>
              </a:ext>
            </a:extLst>
          </p:cNvPr>
          <p:cNvCxnSpPr>
            <a:cxnSpLocks/>
          </p:cNvCxnSpPr>
          <p:nvPr/>
        </p:nvCxnSpPr>
        <p:spPr>
          <a:xfrm flipH="1" flipV="1">
            <a:off x="4887310" y="5981837"/>
            <a:ext cx="73573" cy="311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BD310B1-6979-1FF1-3CDF-1FEACFBF2736}"/>
              </a:ext>
            </a:extLst>
          </p:cNvPr>
          <p:cNvSpPr txBox="1"/>
          <p:nvPr/>
        </p:nvSpPr>
        <p:spPr>
          <a:xfrm>
            <a:off x="11458836" y="3775188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6"/>
              </a:rPr>
              <a:t>source</a:t>
            </a:r>
            <a:endParaRPr lang="de-DE" sz="10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3F4E2B2-61D7-F208-D225-F605C81CF94F}"/>
              </a:ext>
            </a:extLst>
          </p:cNvPr>
          <p:cNvSpPr txBox="1"/>
          <p:nvPr/>
        </p:nvSpPr>
        <p:spPr>
          <a:xfrm>
            <a:off x="7823525" y="4133318"/>
            <a:ext cx="1574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l</a:t>
            </a:r>
            <a:r>
              <a:rPr lang="en-DE" dirty="0"/>
              <a:t>ocal minimum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791D054-8B0C-C455-5A13-5623DE111F7D}"/>
              </a:ext>
            </a:extLst>
          </p:cNvPr>
          <p:cNvSpPr txBox="1"/>
          <p:nvPr/>
        </p:nvSpPr>
        <p:spPr>
          <a:xfrm>
            <a:off x="11051840" y="4249615"/>
            <a:ext cx="10865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g</a:t>
            </a:r>
            <a:r>
              <a:rPr lang="en-DE" dirty="0"/>
              <a:t>lobal minimum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FFD6EBB-178D-8072-DF43-835615D86038}"/>
              </a:ext>
            </a:extLst>
          </p:cNvPr>
          <p:cNvCxnSpPr/>
          <p:nvPr/>
        </p:nvCxnSpPr>
        <p:spPr>
          <a:xfrm>
            <a:off x="8610600" y="4572780"/>
            <a:ext cx="449940" cy="7636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46E2ABE-3798-4354-0088-9023D5BEF545}"/>
              </a:ext>
            </a:extLst>
          </p:cNvPr>
          <p:cNvCxnSpPr>
            <a:cxnSpLocks/>
            <a:stCxn id="26" idx="2"/>
          </p:cNvCxnSpPr>
          <p:nvPr/>
        </p:nvCxnSpPr>
        <p:spPr>
          <a:xfrm flipH="1">
            <a:off x="10899890" y="4895946"/>
            <a:ext cx="695245" cy="8045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59361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6B63E-1E42-BE43-0C23-96E694132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Learning Rate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640F5CA-05ED-EDB5-8CED-C405CF4C22F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2714844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sz="2400" dirty="0">
                    <a:ea typeface="Cambria Math" panose="02040503050406030204" pitchFamily="18" charset="0"/>
                  </a:rPr>
                  <a:t>learning rate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n-DE" sz="2400" dirty="0"/>
                  <a:t> corresponds to positive scalar value (hyperparameter)</a:t>
                </a:r>
              </a:p>
              <a:p>
                <a:r>
                  <a:rPr lang="en-GB" sz="2400" dirty="0"/>
                  <a:t>o</a:t>
                </a:r>
                <a:r>
                  <a:rPr lang="en-DE" sz="2400" dirty="0"/>
                  <a:t>ften set to small constant</a:t>
                </a:r>
              </a:p>
              <a:p>
                <a:r>
                  <a:rPr lang="en-GB" sz="2400" dirty="0"/>
                  <a:t>can be optimized via l</a:t>
                </a:r>
                <a:r>
                  <a:rPr lang="en-DE" sz="2400" dirty="0"/>
                  <a:t>ine search: evaluate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∇</m:t>
                            </m:r>
                          </m:e>
                          <m:sub>
                            <m:acc>
                              <m:accPr>
                                <m:chr m:val="̂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𝜽</m:t>
                                </m:r>
                              </m:e>
                            </m:acc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𝐽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𝜽</m:t>
                                </m:r>
                              </m:e>
                            </m:acc>
                          </m:e>
                        </m:d>
                      </m:e>
                    </m:d>
                  </m:oMath>
                </a14:m>
                <a:r>
                  <a:rPr lang="en-DE" sz="2400" dirty="0"/>
                  <a:t> for several values of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n-DE" sz="2400" dirty="0"/>
                  <a:t> and choose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n-DE" sz="2400" dirty="0"/>
                  <a:t> resulting in smallest value of objective function</a:t>
                </a:r>
              </a:p>
              <a:p>
                <a:r>
                  <a:rPr lang="en-DE" sz="2400" dirty="0"/>
                  <a:t>can be varied from iteration to iteration (e.g., via some heuristic): smaller steps closer to the minimum (learning rate schedule/decay)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640F5CA-05ED-EDB5-8CED-C405CF4C22F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2714844"/>
              </a:xfrm>
              <a:blipFill>
                <a:blip r:embed="rId2"/>
                <a:stretch>
                  <a:fillRect l="-965" t="-2791" b="-93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ABC640-DBB9-123A-5115-D26C3AFA2F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22</a:t>
            </a:fld>
            <a:endParaRPr lang="en-DE"/>
          </a:p>
        </p:txBody>
      </p:sp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416F2BB4-F01D-7C0C-FF15-9208AD8F86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8189" y="4523805"/>
            <a:ext cx="5902411" cy="21556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95AFFF0-AAD7-100D-5355-D99C67E122D5}"/>
              </a:ext>
            </a:extLst>
          </p:cNvPr>
          <p:cNvSpPr txBox="1"/>
          <p:nvPr/>
        </p:nvSpPr>
        <p:spPr>
          <a:xfrm>
            <a:off x="8078082" y="6598364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5213624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6C14A-14EC-0D92-937C-276BB23DF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Batch and Stochastic Gradient Descent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0E377A4-5C75-2135-C10D-3C465B8B97E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843054" cy="4351338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in usual gradient descent: parameters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</m:oMath>
                </a14:m>
                <a:r>
                  <a:rPr lang="en-GB" sz="2600" dirty="0"/>
                  <a:t> (and in turn objective function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en-GB" sz="2600" dirty="0"/>
                  <a:t>) updated after full t</a:t>
                </a:r>
                <a:r>
                  <a:rPr lang="en-DE" sz="2600" dirty="0"/>
                  <a:t>raining epoch (one sweep through entire training data set) </a:t>
                </a:r>
                <a:r>
                  <a:rPr lang="en-GB" sz="2600" dirty="0">
                    <a:sym typeface="Wingdings" pitchFamily="2" charset="2"/>
                  </a:rPr>
                  <a:t> </a:t>
                </a:r>
                <a:r>
                  <a:rPr lang="en-GB" sz="2600" dirty="0"/>
                  <a:t>batch learning</a:t>
                </a:r>
              </a:p>
              <a:p>
                <a:pPr marL="0" indent="0">
                  <a:buNone/>
                </a:pPr>
                <a:r>
                  <a:rPr lang="en-GB" sz="2600" dirty="0"/>
                  <a:t>consider:	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e>
                    </m:d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sz="2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sz="26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6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𝜽</m:t>
                                </m:r>
                              </m:e>
                            </m:acc>
                          </m:e>
                        </m:d>
                      </m:e>
                    </m:nary>
                  </m:oMath>
                </a14:m>
                <a:r>
                  <a:rPr lang="en-GB" sz="2600" dirty="0"/>
                  <a:t>		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6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2600" dirty="0"/>
                  <a:t>corresponds to loss function)</a:t>
                </a:r>
              </a:p>
              <a:p>
                <a:pPr marL="0" indent="0">
                  <a:buNone/>
                </a:pPr>
                <a:endParaRPr lang="en-GB" sz="2600" dirty="0"/>
              </a:p>
              <a:p>
                <a:pPr marL="0" indent="0">
                  <a:buNone/>
                </a:pPr>
                <a:r>
                  <a:rPr lang="en-GB" sz="2600" dirty="0"/>
                  <a:t>s</a:t>
                </a:r>
                <a:r>
                  <a:rPr lang="en-DE" sz="2600" dirty="0"/>
                  <a:t>tochastic gradient descent </a:t>
                </a:r>
                <a:r>
                  <a:rPr lang="en-GB" sz="2600" dirty="0"/>
                  <a:t>(SGD) </a:t>
                </a:r>
                <a:r>
                  <a:rPr lang="en-DE" sz="2600" dirty="0"/>
                  <a:t>updates after each training example (gradient of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e>
                    </m:d>
                  </m:oMath>
                </a14:m>
                <a:r>
                  <a:rPr lang="en-DE" sz="2600" dirty="0"/>
                  <a:t> approximated with gradient of single loss):	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  <m:r>
                      <a:rPr lang="en-US" sz="2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acc>
                      <m:accPr>
                        <m:chr m:val="̂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  <m:r>
                      <a:rPr lang="en-US" sz="26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sub>
                    </m:sSub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e>
                    </m:d>
                  </m:oMath>
                </a14:m>
                <a:endParaRPr lang="en-DE" sz="2600" dirty="0"/>
              </a:p>
              <a:p>
                <a:pPr marL="0" indent="0">
                  <a:buNone/>
                </a:pPr>
                <a:r>
                  <a:rPr lang="en-DE" sz="2600" dirty="0">
                    <a:sym typeface="Wingdings" pitchFamily="2" charset="2"/>
                  </a:rPr>
                  <a:t> online learning</a:t>
                </a:r>
                <a:endParaRPr lang="en-DE" sz="2600" dirty="0"/>
              </a:p>
              <a:p>
                <a:r>
                  <a:rPr lang="en-GB" sz="2600" dirty="0"/>
                  <a:t>shuffling of samples after training epoch to prevent cycles</a:t>
                </a:r>
              </a:p>
              <a:p>
                <a:r>
                  <a:rPr lang="en-GB" sz="2600" dirty="0"/>
                  <a:t>adaptive learning rate to improve convergence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0E377A4-5C75-2135-C10D-3C465B8B97E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843054" cy="4351338"/>
              </a:xfrm>
              <a:blipFill>
                <a:blip r:embed="rId2"/>
                <a:stretch>
                  <a:fillRect l="-900" t="-1681" r="-56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12BF27-FFB7-7BCE-50ED-559FB1C4F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23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1049848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08122-749A-08BA-C05C-205348FDE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</a:t>
            </a:r>
            <a:r>
              <a:rPr lang="en-DE" dirty="0"/>
              <a:t>ini Batches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7AA105-3BA8-8FCA-F751-CB355C0EDD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Compared to its batch mode, stochastic gradient descent helps to avoid local minima (more robust) but is computationally expensive (less efficient).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 </a:t>
            </a:r>
            <a:r>
              <a:rPr lang="en-GB" sz="2600" dirty="0"/>
              <a:t>m</a:t>
            </a:r>
            <a:r>
              <a:rPr lang="en-DE" sz="2600" dirty="0"/>
              <a:t>ini-batch </a:t>
            </a:r>
            <a:r>
              <a:rPr lang="en-GB" sz="2600" dirty="0"/>
              <a:t>SGD</a:t>
            </a:r>
            <a:r>
              <a:rPr lang="en-DE" sz="2600" dirty="0"/>
              <a:t> as compromise:</a:t>
            </a:r>
          </a:p>
          <a:p>
            <a:pPr marL="0" indent="0">
              <a:buNone/>
            </a:pPr>
            <a:r>
              <a:rPr lang="en-GB" sz="2600" dirty="0"/>
              <a:t>splitting training data set into small batches used to calculate model error and update parameters</a:t>
            </a:r>
          </a:p>
          <a:p>
            <a:pPr marL="0" indent="0">
              <a:buNone/>
            </a:pPr>
            <a:r>
              <a:rPr lang="en-GB" sz="2600" dirty="0"/>
              <a:t>at the cost of one additional hyperparameter specifying mini-batch size</a:t>
            </a:r>
            <a:endParaRPr lang="en-DE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E0BE3E-80DD-74FF-2F42-11C271159B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24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406191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00C066-EE27-BB22-4C9D-727A7F8E6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Gradient Descent with Momentum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02FE56-5192-7272-AAD5-EB223EDD657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r>
                  <a:rPr lang="en-GB" dirty="0"/>
                  <a:t>goal: improve optimization process by avoiding gradients bouncing around the search space (dampening oscillations), accelerate in direction of minima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algorithm:</a:t>
                </a:r>
              </a:p>
              <a:p>
                <a:r>
                  <a:rPr lang="en-GB" dirty="0"/>
                  <a:t>estimate gradient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𝒈</m:t>
                    </m:r>
                  </m:oMath>
                </a14:m>
                <a:endParaRPr lang="en-GB" b="1" i="1" dirty="0"/>
              </a:p>
              <a:p>
                <a:r>
                  <a:rPr lang="en-GB" dirty="0"/>
                  <a:t>compute velocity update: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𝒈</m:t>
                    </m:r>
                  </m:oMath>
                </a14:m>
                <a:endParaRPr lang="en-GB" b="1" dirty="0"/>
              </a:p>
              <a:p>
                <a:r>
                  <a:rPr lang="en-GB" dirty="0"/>
                  <a:t>apply parameter update: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←</m:t>
                    </m:r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𝒗</m:t>
                    </m:r>
                  </m:oMath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velocity: direction and speed at which the parameters move through parameter space, set to an exponentially decaying average of the past negative gradients (continues to move in its direction)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02FE56-5192-7272-AAD5-EB223EDD657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488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91A9E5-ABD4-B36C-76BA-7EC1EB064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25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E9E4439-D0D2-5F32-287B-BB62ED8AB8AA}"/>
                  </a:ext>
                </a:extLst>
              </p:cNvPr>
              <p:cNvSpPr txBox="1"/>
              <p:nvPr/>
            </p:nvSpPr>
            <p:spPr>
              <a:xfrm>
                <a:off x="5980383" y="2554013"/>
                <a:ext cx="606446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h</a:t>
                </a:r>
                <a:r>
                  <a:rPr lang="en-DE" dirty="0"/>
                  <a:t>yperparameter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0&lt;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&lt;1</m:t>
                    </m:r>
                  </m:oMath>
                </a14:m>
                <a:r>
                  <a:rPr lang="en-DE" dirty="0"/>
                  <a:t>) specifying exponential decay (like learning rate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n-DE" dirty="0"/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DE" dirty="0"/>
                  <a:t> may be adapted over course of optimization)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E9E4439-D0D2-5F32-287B-BB62ED8AB8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0383" y="2554013"/>
                <a:ext cx="6064469" cy="646331"/>
              </a:xfrm>
              <a:prstGeom prst="rect">
                <a:avLst/>
              </a:prstGeom>
              <a:blipFill>
                <a:blip r:embed="rId3"/>
                <a:stretch>
                  <a:fillRect l="-626" t="-3846" r="-1253" b="-1538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F0FBF36-9E0C-0834-3B42-523AF1AEC329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5612524" y="2877179"/>
            <a:ext cx="367859" cy="8855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36656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EFFAD-11E4-2E3A-D240-39DE8DFB6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Bayesian Methods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778F37-AE41-46B4-62F1-975DA5F94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26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4849407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53B02-B7DF-1814-9149-5779531BF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Bayesian Statistics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3E03EFA-AED7-F3D0-B414-D286C623645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300" dirty="0"/>
                  <a:t>f</a:t>
                </a:r>
                <a:r>
                  <a:rPr lang="en-DE" sz="2300" dirty="0"/>
                  <a:t>requentist perspective:</a:t>
                </a:r>
              </a:p>
              <a:p>
                <a:r>
                  <a:rPr lang="en-GB" sz="2300" dirty="0"/>
                  <a:t>true model parameters </a:t>
                </a:r>
                <a14:m>
                  <m:oMath xmlns:m="http://schemas.openxmlformats.org/officeDocument/2006/math">
                    <m:r>
                      <a:rPr lang="en-US" sz="23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</m:oMath>
                </a14:m>
                <a:r>
                  <a:rPr lang="en-GB" sz="2300" dirty="0"/>
                  <a:t> fixed (but unknown </a:t>
                </a:r>
                <a:r>
                  <a:rPr lang="en-GB" sz="2300" dirty="0">
                    <a:sym typeface="Wingdings" pitchFamily="2" charset="2"/>
                  </a:rPr>
                  <a:t> </a:t>
                </a:r>
                <a:r>
                  <a:rPr lang="en-GB" sz="2300" dirty="0"/>
                  <a:t>uncertain point estimates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3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3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</m:oMath>
                </a14:m>
                <a:r>
                  <a:rPr lang="en-GB" sz="2300" dirty="0"/>
                  <a:t>)</a:t>
                </a:r>
                <a:endParaRPr lang="en-DE" sz="2300" dirty="0"/>
              </a:p>
              <a:p>
                <a:r>
                  <a:rPr lang="en-GB" sz="2300" dirty="0"/>
                  <a:t>data set from random sampling</a:t>
                </a:r>
                <a:endParaRPr lang="en-DE" sz="2300" dirty="0"/>
              </a:p>
              <a:p>
                <a:pPr marL="0" indent="0">
                  <a:buNone/>
                </a:pPr>
                <a:endParaRPr lang="en-DE" sz="2300" dirty="0"/>
              </a:p>
              <a:p>
                <a:pPr marL="0" indent="0">
                  <a:buNone/>
                </a:pPr>
                <a:r>
                  <a:rPr lang="en-DE" sz="2300" dirty="0"/>
                  <a:t>Bayesian perspective:</a:t>
                </a:r>
              </a:p>
              <a:p>
                <a:r>
                  <a:rPr lang="en-GB" sz="2300" dirty="0"/>
                  <a:t>true model parameters </a:t>
                </a:r>
                <a14:m>
                  <m:oMath xmlns:m="http://schemas.openxmlformats.org/officeDocument/2006/math">
                    <m:r>
                      <a:rPr lang="en-US" sz="23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</m:oMath>
                </a14:m>
                <a:r>
                  <a:rPr lang="en-GB" sz="2300" dirty="0"/>
                  <a:t> random (estimation of full distributions over parameters)</a:t>
                </a:r>
                <a:endParaRPr lang="en-DE" sz="2300" dirty="0"/>
              </a:p>
              <a:p>
                <a:r>
                  <a:rPr lang="en-GB" sz="2300" dirty="0"/>
                  <a:t>data not random (observed)</a:t>
                </a:r>
                <a:endParaRPr lang="en-DE" sz="23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3E03EFA-AED7-F3D0-B414-D286C62364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44" t="-174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5C8E45-50AA-84E3-44A4-C716186BF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27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8813214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76D083-3809-B3F2-5290-947907844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Bayes Theorem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E9EF95-A3CC-50C2-FC92-FF2E0B859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28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39C2805-7BBC-38B8-8256-ACF3DC7799F4}"/>
                  </a:ext>
                </a:extLst>
              </p:cNvPr>
              <p:cNvSpPr txBox="1"/>
              <p:nvPr/>
            </p:nvSpPr>
            <p:spPr>
              <a:xfrm>
                <a:off x="3857631" y="2916327"/>
                <a:ext cx="4476738" cy="102534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d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𝐻</m:t>
                              </m:r>
                            </m:e>
                          </m:d>
                        </m:num>
                        <m:den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DE" sz="32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39C2805-7BBC-38B8-8256-ACF3DC7799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7631" y="2916327"/>
                <a:ext cx="4476738" cy="1025345"/>
              </a:xfrm>
              <a:prstGeom prst="rect">
                <a:avLst/>
              </a:prstGeom>
              <a:blipFill>
                <a:blip r:embed="rId2"/>
                <a:stretch>
                  <a:fillRect l="-1412" b="-476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14059E9-36C1-0C63-DCC8-3ED5BD95595E}"/>
                  </a:ext>
                </a:extLst>
              </p:cNvPr>
              <p:cNvSpPr txBox="1"/>
              <p:nvPr/>
            </p:nvSpPr>
            <p:spPr>
              <a:xfrm>
                <a:off x="7895676" y="4515613"/>
                <a:ext cx="2270568" cy="1200329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GB" sz="2400" dirty="0"/>
                  <a:t>p</a:t>
                </a:r>
                <a:r>
                  <a:rPr lang="en-DE" sz="2400" dirty="0"/>
                  <a:t>rior probability (belief in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DE" sz="2400" dirty="0"/>
                  <a:t> before evidence)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14059E9-36C1-0C63-DCC8-3ED5BD9559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5676" y="4515613"/>
                <a:ext cx="2270568" cy="1200329"/>
              </a:xfrm>
              <a:prstGeom prst="rect">
                <a:avLst/>
              </a:prstGeom>
              <a:blipFill>
                <a:blip r:embed="rId3"/>
                <a:stretch>
                  <a:fillRect l="-3889" t="-4167" r="-3889" b="-937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C3FF3577-4A01-1DEC-E4B4-75723E488AE3}"/>
              </a:ext>
            </a:extLst>
          </p:cNvPr>
          <p:cNvSpPr txBox="1"/>
          <p:nvPr/>
        </p:nvSpPr>
        <p:spPr>
          <a:xfrm>
            <a:off x="4953001" y="1534005"/>
            <a:ext cx="3657599" cy="830997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DE" sz="2400" dirty="0"/>
              <a:t>likelihood function (</a:t>
            </a:r>
            <a:r>
              <a:rPr lang="en-GB" sz="2400" dirty="0"/>
              <a:t>d</a:t>
            </a:r>
            <a:r>
              <a:rPr lang="en-DE" sz="2400" dirty="0"/>
              <a:t>erived from statistical model)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DB1AEB-5B92-AF7F-8213-0C80AC548A6E}"/>
              </a:ext>
            </a:extLst>
          </p:cNvPr>
          <p:cNvSpPr txBox="1"/>
          <p:nvPr/>
        </p:nvSpPr>
        <p:spPr>
          <a:xfrm>
            <a:off x="1481958" y="4515613"/>
            <a:ext cx="2725123" cy="1200329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GB" sz="2400" dirty="0"/>
              <a:t>p</a:t>
            </a:r>
            <a:r>
              <a:rPr lang="en-DE" sz="2400" dirty="0"/>
              <a:t>osterior probability (belief updated with observed evidence)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30F36AA-B964-BEBF-8893-D8AE7C77D47B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2844520" y="3710152"/>
            <a:ext cx="1313795" cy="8054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9B6A5EC-D8D8-2627-1F0B-C09E9824887E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6316717" y="2365002"/>
            <a:ext cx="465084" cy="5513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2FCC376-1AB2-5E5F-C5E8-C82BBEF5FAF4}"/>
              </a:ext>
            </a:extLst>
          </p:cNvPr>
          <p:cNvCxnSpPr>
            <a:cxnSpLocks/>
          </p:cNvCxnSpPr>
          <p:nvPr/>
        </p:nvCxnSpPr>
        <p:spPr>
          <a:xfrm flipH="1" flipV="1">
            <a:off x="7655481" y="3364343"/>
            <a:ext cx="1691999" cy="11628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D29414B7-24A4-506D-E649-FF8975144AED}"/>
              </a:ext>
            </a:extLst>
          </p:cNvPr>
          <p:cNvSpPr txBox="1"/>
          <p:nvPr/>
        </p:nvSpPr>
        <p:spPr>
          <a:xfrm>
            <a:off x="4851674" y="4522288"/>
            <a:ext cx="2399408" cy="1200329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GB" sz="2400" dirty="0"/>
              <a:t>new data</a:t>
            </a:r>
            <a:r>
              <a:rPr lang="en-DE" sz="2400" dirty="0"/>
              <a:t> (same for all hypotheses </a:t>
            </a:r>
            <a:r>
              <a:rPr lang="en-DE" sz="2400" dirty="0">
                <a:sym typeface="Wingdings" pitchFamily="2" charset="2"/>
              </a:rPr>
              <a:t> uninteresting</a:t>
            </a:r>
            <a:r>
              <a:rPr lang="en-DE" sz="2400" dirty="0"/>
              <a:t>)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9B76951-6349-FEB7-9787-2CE26595D181}"/>
              </a:ext>
            </a:extLst>
          </p:cNvPr>
          <p:cNvCxnSpPr>
            <a:cxnSpLocks/>
            <a:stCxn id="18" idx="0"/>
          </p:cNvCxnSpPr>
          <p:nvPr/>
        </p:nvCxnSpPr>
        <p:spPr>
          <a:xfrm flipV="1">
            <a:off x="6051378" y="3941672"/>
            <a:ext cx="730423" cy="5806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1C24B1E-3649-640C-30E1-D8472BCE486C}"/>
                  </a:ext>
                </a:extLst>
              </p:cNvPr>
              <p:cNvSpPr txBox="1"/>
              <p:nvPr/>
            </p:nvSpPr>
            <p:spPr>
              <a:xfrm>
                <a:off x="537178" y="1926888"/>
                <a:ext cx="3033331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DE" sz="2400" dirty="0"/>
                  <a:t>: hypothesis (model)</a:t>
                </a:r>
              </a:p>
              <a:p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DE" sz="2400" dirty="0"/>
                  <a:t>: evidence (data)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1C24B1E-3649-640C-30E1-D8472BCE48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178" y="1926888"/>
                <a:ext cx="3033331" cy="830997"/>
              </a:xfrm>
              <a:prstGeom prst="rect">
                <a:avLst/>
              </a:prstGeom>
              <a:blipFill>
                <a:blip r:embed="rId4"/>
                <a:stretch>
                  <a:fillRect l="-417" t="-4545" r="-2083" b="-1666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007019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53E2E1-F339-3C33-E4A0-683C321762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Bayes Theorem for Parameter Estimation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AC5BFA-CF2B-7911-694F-414613AAA2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29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AC3602-ADE5-3B79-4950-D589D25138B6}"/>
              </a:ext>
            </a:extLst>
          </p:cNvPr>
          <p:cNvSpPr txBox="1"/>
          <p:nvPr/>
        </p:nvSpPr>
        <p:spPr>
          <a:xfrm>
            <a:off x="7751379" y="4070992"/>
            <a:ext cx="4280338" cy="193899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GB" sz="2400" dirty="0"/>
              <a:t>p</a:t>
            </a:r>
            <a:r>
              <a:rPr lang="en-DE" sz="2400" dirty="0"/>
              <a:t>rior (e.g., broad Gaussian):</a:t>
            </a:r>
          </a:p>
          <a:p>
            <a:r>
              <a:rPr lang="en-GB" sz="2400" dirty="0"/>
              <a:t>p</a:t>
            </a:r>
            <a:r>
              <a:rPr lang="en-DE" sz="2400" dirty="0"/>
              <a:t>robability distribution reflecting initial belief about uncertain parameters (</a:t>
            </a:r>
            <a:r>
              <a:rPr lang="en-GB" sz="2400" dirty="0"/>
              <a:t>helps to reduce variance with few data)</a:t>
            </a:r>
            <a:endParaRPr lang="en-DE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AC9204A-4D87-9839-B209-4A7B55591244}"/>
                  </a:ext>
                </a:extLst>
              </p:cNvPr>
              <p:cNvSpPr txBox="1"/>
              <p:nvPr/>
            </p:nvSpPr>
            <p:spPr>
              <a:xfrm>
                <a:off x="3373492" y="1536800"/>
                <a:ext cx="5445016" cy="1200329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GB" sz="2400" dirty="0"/>
                  <a:t>d</a:t>
                </a:r>
                <a:r>
                  <a:rPr lang="en-DE" sz="2400" dirty="0"/>
                  <a:t>ata likelihood:</a:t>
                </a:r>
              </a:p>
              <a:p>
                <a:r>
                  <a:rPr lang="en-GB" sz="2400" dirty="0"/>
                  <a:t>m</a:t>
                </a:r>
                <a:r>
                  <a:rPr lang="en-DE" sz="2400" dirty="0"/>
                  <a:t>odel (function of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</m:oMath>
                </a14:m>
                <a:r>
                  <a:rPr lang="en-DE" sz="2400" dirty="0"/>
                  <a:t> with data fixed), e.g., for linear regression: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DE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AC9204A-4D87-9839-B209-4A7B555912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3492" y="1536800"/>
                <a:ext cx="5445016" cy="1200329"/>
              </a:xfrm>
              <a:prstGeom prst="rect">
                <a:avLst/>
              </a:prstGeom>
              <a:blipFill>
                <a:blip r:embed="rId2"/>
                <a:stretch>
                  <a:fillRect l="-1628" t="-3125" r="-1163" b="-1041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54F47A30-ABFA-32C4-0285-3FEE6345CF30}"/>
              </a:ext>
            </a:extLst>
          </p:cNvPr>
          <p:cNvSpPr txBox="1"/>
          <p:nvPr/>
        </p:nvSpPr>
        <p:spPr>
          <a:xfrm>
            <a:off x="160282" y="4070992"/>
            <a:ext cx="4280339" cy="193899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GB" sz="2400" dirty="0"/>
              <a:t>p</a:t>
            </a:r>
            <a:r>
              <a:rPr lang="en-DE" sz="2400" dirty="0"/>
              <a:t>osterior:</a:t>
            </a:r>
          </a:p>
          <a:p>
            <a:r>
              <a:rPr lang="en-GB" sz="2400" dirty="0"/>
              <a:t>p</a:t>
            </a:r>
            <a:r>
              <a:rPr lang="en-DE" sz="2400" dirty="0"/>
              <a:t>robability distribution reflecting the effect of data on prior belief about parameters </a:t>
            </a:r>
            <a:r>
              <a:rPr lang="en-GB" sz="2400" dirty="0"/>
              <a:t>(increasing certainty with new evidence</a:t>
            </a:r>
            <a:r>
              <a:rPr lang="en-DE" sz="2400" dirty="0"/>
              <a:t>)</a:t>
            </a:r>
            <a:endParaRPr lang="en-GB" sz="2400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B4FF4A4-E971-123F-6E1C-A1FDAB52118A}"/>
              </a:ext>
            </a:extLst>
          </p:cNvPr>
          <p:cNvCxnSpPr>
            <a:cxnSpLocks/>
            <a:stCxn id="7" idx="0"/>
            <a:endCxn id="20" idx="1"/>
          </p:cNvCxnSpPr>
          <p:nvPr/>
        </p:nvCxnSpPr>
        <p:spPr>
          <a:xfrm flipV="1">
            <a:off x="2300452" y="3626371"/>
            <a:ext cx="1162707" cy="444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2E49E3D-A61D-1FE6-3F30-8C499197543F}"/>
              </a:ext>
            </a:extLst>
          </p:cNvPr>
          <p:cNvCxnSpPr>
            <a:cxnSpLocks/>
            <a:stCxn id="6" idx="2"/>
            <a:endCxn id="20" idx="0"/>
          </p:cNvCxnSpPr>
          <p:nvPr/>
        </p:nvCxnSpPr>
        <p:spPr>
          <a:xfrm>
            <a:off x="6096000" y="2737129"/>
            <a:ext cx="0" cy="5968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D08D47F-ADC3-C1B6-C958-BCE0FCAD0EDA}"/>
              </a:ext>
            </a:extLst>
          </p:cNvPr>
          <p:cNvCxnSpPr>
            <a:cxnSpLocks/>
            <a:stCxn id="5" idx="0"/>
            <a:endCxn id="20" idx="3"/>
          </p:cNvCxnSpPr>
          <p:nvPr/>
        </p:nvCxnSpPr>
        <p:spPr>
          <a:xfrm flipH="1" flipV="1">
            <a:off x="8728841" y="3626371"/>
            <a:ext cx="1162707" cy="444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96B289F-AEA2-8D88-BBA5-D51F72AA053A}"/>
                  </a:ext>
                </a:extLst>
              </p:cNvPr>
              <p:cNvSpPr txBox="1"/>
              <p:nvPr/>
            </p:nvSpPr>
            <p:spPr>
              <a:xfrm>
                <a:off x="3463159" y="3333983"/>
                <a:ext cx="5265682" cy="58477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3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d>
                      <m:r>
                        <a:rPr lang="en-US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∙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d>
                    </m:oMath>
                  </m:oMathPara>
                </a14:m>
                <a:endParaRPr lang="en-DE" sz="32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96B289F-AEA2-8D88-BBA5-D51F72AA05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3159" y="3333983"/>
                <a:ext cx="5265682" cy="584775"/>
              </a:xfrm>
              <a:prstGeom prst="rect">
                <a:avLst/>
              </a:prstGeom>
              <a:blipFill>
                <a:blip r:embed="rId3"/>
                <a:stretch>
                  <a:fillRect b="-2083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5A0A4C12-CCAF-751F-2A33-5A56DC547F8E}"/>
                  </a:ext>
                </a:extLst>
              </p:cNvPr>
              <p:cNvSpPr txBox="1"/>
              <p:nvPr/>
            </p:nvSpPr>
            <p:spPr>
              <a:xfrm>
                <a:off x="4960883" y="5040488"/>
                <a:ext cx="2270234" cy="113986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GB" sz="2200" dirty="0"/>
                  <a:t>to be compared to f</a:t>
                </a:r>
                <a:r>
                  <a:rPr lang="en-DE" sz="2200" dirty="0"/>
                  <a:t>requentist point estimates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DE" sz="22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</m:oMath>
                </a14:m>
                <a:endParaRPr lang="en-DE" sz="2200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5A0A4C12-CCAF-751F-2A33-5A56DC547F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0883" y="5040488"/>
                <a:ext cx="2270234" cy="1139864"/>
              </a:xfrm>
              <a:prstGeom prst="rect">
                <a:avLst/>
              </a:prstGeom>
              <a:blipFill>
                <a:blip r:embed="rId4"/>
                <a:stretch>
                  <a:fillRect l="-3333" t="-3261" b="-869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271029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521F78-9676-FC22-2D71-300BB2A84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Consider Supervised Learning Scenario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D916FA3-AEFF-3F24-45D6-48CAAC14192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922876" cy="4351338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de-DE" dirty="0"/>
                  <a:t>map </a:t>
                </a:r>
                <a:r>
                  <a:rPr lang="de-DE" dirty="0" err="1"/>
                  <a:t>input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output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de-DE" dirty="0"/>
                  <a:t> (</a:t>
                </a:r>
                <a:r>
                  <a:rPr lang="de-DE" dirty="0" err="1"/>
                  <a:t>estimated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de-DE" dirty="0"/>
                  <a:t>)</a:t>
                </a:r>
              </a:p>
              <a:p>
                <a:pPr marL="0" indent="0">
                  <a:buNone/>
                </a:pPr>
                <a:r>
                  <a:rPr lang="en-GB" sz="2200" dirty="0"/>
                  <a:t>random variables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GB" sz="2200" dirty="0"/>
                  <a:t> and </a:t>
                </a:r>
                <a14:m>
                  <m:oMath xmlns:m="http://schemas.openxmlformats.org/officeDocument/2006/math">
                    <m:r>
                      <a:rPr lang="en-US" sz="2200" b="1" i="1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sz="22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200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2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⋯,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GB" sz="2200" dirty="0"/>
                  <a:t>) </a:t>
                </a:r>
                <a14:m>
                  <m:oMath xmlns:m="http://schemas.openxmlformats.org/officeDocument/2006/math">
                    <m:r>
                      <a:rPr lang="en-GB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</m:oMath>
                </a14:m>
                <a:r>
                  <a:rPr lang="en-GB" sz="2200" dirty="0"/>
                  <a:t> usually high-dimensional</a:t>
                </a:r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:r>
                  <a:rPr lang="en-GB" dirty="0"/>
                  <a:t>c</a:t>
                </a:r>
                <a:r>
                  <a:rPr lang="en-DE" dirty="0"/>
                  <a:t>urve fitting / parameter estimation:</a:t>
                </a:r>
              </a:p>
              <a:p>
                <a:pPr marL="0" indent="0">
                  <a:buNone/>
                </a:pPr>
                <a:r>
                  <a:rPr lang="en-GB" dirty="0"/>
                  <a:t>fit train data set of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dirty="0"/>
                  <a:t>) pairs </a:t>
                </a:r>
                <a:r>
                  <a:rPr lang="en-GB" dirty="0">
                    <a:sym typeface="Wingdings" pitchFamily="2" charset="2"/>
                  </a:rPr>
                  <a:t> m</a:t>
                </a:r>
                <a:r>
                  <a:rPr lang="en-GB" dirty="0"/>
                  <a:t>inimization of cost function</a:t>
                </a:r>
                <a:endParaRPr lang="en-DE" dirty="0"/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:r>
                  <a:rPr lang="en-GB" dirty="0"/>
                  <a:t>consider d</a:t>
                </a:r>
                <a:r>
                  <a:rPr lang="en-DE" dirty="0"/>
                  <a:t>iscriminative models:</a:t>
                </a:r>
              </a:p>
              <a:p>
                <a:r>
                  <a:rPr lang="en-DE" dirty="0"/>
                  <a:t>predict conditional density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DE" dirty="0"/>
              </a:p>
              <a:p>
                <a:pPr marL="0" indent="0">
                  <a:buNone/>
                </a:pPr>
                <a:r>
                  <a:rPr lang="en-DE" sz="2200" dirty="0"/>
                  <a:t>	(as opposed to generative models predicting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200" b="1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2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DE" sz="2200" dirty="0"/>
                  <a:t>)</a:t>
                </a:r>
              </a:p>
              <a:p>
                <a:r>
                  <a:rPr lang="en-GB" dirty="0"/>
                  <a:t>o</a:t>
                </a:r>
                <a:r>
                  <a:rPr lang="en-DE" dirty="0"/>
                  <a:t>ften just conditional mean</a:t>
                </a:r>
                <a:r>
                  <a:rPr lang="en-GB" dirty="0"/>
                  <a:t> (depending </a:t>
                </a:r>
                <a:r>
                  <a:rPr lang="en-GB"/>
                  <a:t>on used loss</a:t>
                </a:r>
                <a:r>
                  <a:rPr lang="en-GB" dirty="0"/>
                  <a:t>)</a:t>
                </a:r>
                <a:r>
                  <a:rPr lang="en-DE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DE" dirty="0"/>
                  <a:t>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DE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D916FA3-AEFF-3F24-45D6-48CAAC14192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922876" cy="4351338"/>
              </a:xfrm>
              <a:blipFill>
                <a:blip r:embed="rId2"/>
                <a:stretch>
                  <a:fillRect l="-1005" t="-2521" b="-266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830186-3866-87F6-86F6-E38EACD2E8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747287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53B02-B7DF-1814-9149-5779531BF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Bayesian Prediction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3E03EFA-AED7-F3D0-B414-D286C623645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2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2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d>
                            <m:dPr>
                              <m:ctrlPr>
                                <a:rPr lang="en-US" sz="2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,⋯,</m:t>
                          </m:r>
                          <m:d>
                            <m:dPr>
                              <m:ctrlPr>
                                <a:rPr lang="en-US" sz="2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sz="2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2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2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sz="2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sz="2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d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</m:t>
                              </m:r>
                              <m:d>
                                <m:dPr>
                                  <m:ctrlPr>
                                    <a:rPr lang="en-US" sz="22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2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22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,⋯,</m:t>
                              </m:r>
                              <m:d>
                                <m:dPr>
                                  <m:ctrlPr>
                                    <a:rPr lang="en-US" sz="2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2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22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nary>
                    </m:oMath>
                  </m:oMathPara>
                </a14:m>
                <a:endParaRPr lang="en-DE" sz="2200" dirty="0"/>
              </a:p>
              <a:p>
                <a:pPr marL="0" indent="0">
                  <a:buNone/>
                </a:pPr>
                <a:endParaRPr lang="en-DE" sz="2400" dirty="0"/>
              </a:p>
              <a:p>
                <a:pPr marL="0" indent="0">
                  <a:buNone/>
                </a:pPr>
                <a:endParaRPr lang="en-DE" sz="2400" dirty="0"/>
              </a:p>
              <a:p>
                <a:pPr marL="0" indent="0">
                  <a:buNone/>
                </a:pPr>
                <a:r>
                  <a:rPr lang="en-GB" sz="2600" dirty="0"/>
                  <a:t>prediction of full probability distribution instead of frequentist point estimate(s) plugged into model distribution </a:t>
                </a:r>
                <a14:m>
                  <m:oMath xmlns:m="http://schemas.openxmlformats.org/officeDocument/2006/math">
                    <m:r>
                      <a:rPr lang="en-US" sz="2200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2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2200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2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PDF</m:t>
                    </m:r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;</m:t>
                        </m:r>
                        <m:acc>
                          <m:accPr>
                            <m:chr m:val="̂"/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  <m:d>
                          <m:d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2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, …</m:t>
                        </m:r>
                      </m:e>
                    </m:d>
                    <m:r>
                      <a:rPr lang="en-US" sz="2200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2200" dirty="0"/>
              </a:p>
              <a:p>
                <a:pPr marL="0" indent="0">
                  <a:buNone/>
                </a:pPr>
                <a:endParaRPr lang="en-GB" sz="2600" dirty="0"/>
              </a:p>
              <a:p>
                <a:pPr marL="0" indent="0">
                  <a:buNone/>
                </a:pPr>
                <a:r>
                  <a:rPr lang="en-GB" sz="2600" dirty="0"/>
                  <a:t>drawback: high computational costs due to integral over parameter distribution (especially for large training data sets)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3E03EFA-AED7-F3D0-B414-D286C62364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7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5C8E45-50AA-84E3-44A4-C716186BF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30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EE5C2A-112C-2070-5C96-3104C5FE2FCB}"/>
              </a:ext>
            </a:extLst>
          </p:cNvPr>
          <p:cNvSpPr txBox="1"/>
          <p:nvPr/>
        </p:nvSpPr>
        <p:spPr>
          <a:xfrm>
            <a:off x="5604106" y="2619701"/>
            <a:ext cx="1397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400" dirty="0"/>
              <a:t>likelihood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612EA3-CBBF-3B6A-3033-4E2108A365E3}"/>
              </a:ext>
            </a:extLst>
          </p:cNvPr>
          <p:cNvSpPr txBox="1"/>
          <p:nvPr/>
        </p:nvSpPr>
        <p:spPr>
          <a:xfrm>
            <a:off x="7253346" y="2619701"/>
            <a:ext cx="20821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l</a:t>
            </a:r>
            <a:r>
              <a:rPr lang="en-DE" sz="2400" dirty="0"/>
              <a:t>atest posterior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BE1150C-BE7B-6676-9BA5-F64131E2BE93}"/>
              </a:ext>
            </a:extLst>
          </p:cNvPr>
          <p:cNvCxnSpPr>
            <a:cxnSpLocks/>
            <a:stCxn id="5" idx="0"/>
          </p:cNvCxnSpPr>
          <p:nvPr/>
        </p:nvCxnSpPr>
        <p:spPr>
          <a:xfrm flipH="1" flipV="1">
            <a:off x="6096000" y="2364828"/>
            <a:ext cx="207016" cy="2548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43E0F12-556A-A5CE-CD0F-570D6A5C2134}"/>
              </a:ext>
            </a:extLst>
          </p:cNvPr>
          <p:cNvCxnSpPr>
            <a:cxnSpLocks/>
            <a:stCxn id="6" idx="0"/>
          </p:cNvCxnSpPr>
          <p:nvPr/>
        </p:nvCxnSpPr>
        <p:spPr>
          <a:xfrm flipH="1" flipV="1">
            <a:off x="8019393" y="2364828"/>
            <a:ext cx="275040" cy="2548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96174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B3E32B-B96C-8076-8FC4-C3BCCF27C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Alternatives for PDF Predictions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3DAD419-AC89-4051-EDB9-A898F5F5BC6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7500" lnSpcReduction="20000"/>
              </a:bodyPr>
              <a:lstStyle/>
              <a:p>
                <a:pPr marL="0" indent="0">
                  <a:buNone/>
                </a:pPr>
                <a:r>
                  <a:rPr lang="en-GB" sz="2800" b="1" dirty="0"/>
                  <a:t>q</a:t>
                </a:r>
                <a:r>
                  <a:rPr lang="en-DE" sz="2800" b="1" dirty="0"/>
                  <a:t>uantile regression</a:t>
                </a:r>
                <a:r>
                  <a:rPr lang="en-DE" sz="2800" dirty="0"/>
                  <a:t>:</a:t>
                </a:r>
                <a:r>
                  <a:rPr lang="en-GB" sz="2800" dirty="0"/>
                  <a:t> </a:t>
                </a:r>
                <a:r>
                  <a:rPr lang="en-DE" sz="2800" dirty="0"/>
                  <a:t>estimate quantile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DE" sz="2800" dirty="0"/>
                  <a:t> of distribution instead of conditional mean by </a:t>
                </a:r>
                <a:r>
                  <a:rPr lang="en-GB" sz="2800" dirty="0"/>
                  <a:t>minimizing pinball loss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DE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</m:d>
                      <m:nary>
                        <m:naryPr>
                          <m:chr m:val="∑"/>
                          <m:supHide m:val="on"/>
                          <m:ctrlPr>
                            <a:rPr lang="en-DE" sz="2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&lt;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GB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  <m:sup/>
                        <m:e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GB" sz="280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GB" sz="280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80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80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≥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GB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  <m:sup/>
                            <m:e>
                              <m:d>
                                <m:d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80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80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i="1" smtClean="0"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GB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n-GB" sz="2800" dirty="0"/>
              </a:p>
              <a:p>
                <a:pPr marL="0" indent="0">
                  <a:buNone/>
                </a:pPr>
                <a:r>
                  <a:rPr lang="en-DE" dirty="0"/>
                  <a:t>instead of squared error loss</a:t>
                </a:r>
                <a:r>
                  <a:rPr lang="en-GB" dirty="0"/>
                  <a:t> (choice of loss function defines point estimate)</a:t>
                </a:r>
                <a:endParaRPr lang="en-DE" dirty="0"/>
              </a:p>
              <a:p>
                <a:r>
                  <a:rPr lang="en-GB" dirty="0"/>
                  <a:t>p</a:t>
                </a:r>
                <a:r>
                  <a:rPr lang="en-DE" dirty="0"/>
                  <a:t>ossible with various ML methods, including neural networks and tree-based methods (like random forests or gradient boosting)</a:t>
                </a:r>
                <a:endParaRPr lang="en-GB" dirty="0"/>
              </a:p>
              <a:p>
                <a:r>
                  <a:rPr lang="en-GB" dirty="0"/>
                  <a:t>subsequently approximate full probability distribution from a few predicted quantiles by fitting (assumed distribution or spline) or </a:t>
                </a:r>
                <a:r>
                  <a:rPr lang="en-GB" dirty="0">
                    <a:hlinkClick r:id="rId2"/>
                  </a:rPr>
                  <a:t>quantile-parameterized distributions</a:t>
                </a:r>
                <a:endParaRPr lang="en-DE" dirty="0"/>
              </a:p>
              <a:p>
                <a:pPr marL="0" indent="0">
                  <a:buNone/>
                </a:pPr>
                <a:endParaRPr lang="en-DE" sz="2800" dirty="0"/>
              </a:p>
              <a:p>
                <a:pPr marL="0" indent="0">
                  <a:buNone/>
                </a:pPr>
                <a:r>
                  <a:rPr lang="en-GB" b="1" dirty="0"/>
                  <a:t>PDF assumption for model and e</a:t>
                </a:r>
                <a:r>
                  <a:rPr lang="en-DE" b="1" dirty="0"/>
                  <a:t>stimation o</a:t>
                </a:r>
                <a:r>
                  <a:rPr lang="en-GB" b="1" dirty="0"/>
                  <a:t>f its parameters</a:t>
                </a:r>
                <a:r>
                  <a:rPr lang="en-DE" dirty="0"/>
                  <a:t>:</a:t>
                </a:r>
                <a:r>
                  <a:rPr lang="en-GB" dirty="0"/>
                  <a:t> a</a:t>
                </a:r>
                <a:r>
                  <a:rPr lang="en-DE" dirty="0"/>
                  <a:t>ssume, </a:t>
                </a:r>
                <a:r>
                  <a:rPr lang="en-GB" dirty="0"/>
                  <a:t>e</a:t>
                </a:r>
                <a:r>
                  <a:rPr lang="en-DE" dirty="0"/>
                  <a:t>.g., Gaussian or negative binomial </a:t>
                </a:r>
                <a:r>
                  <a:rPr lang="en-GB" dirty="0">
                    <a:sym typeface="Wingdings" pitchFamily="2" charset="2"/>
                  </a:rPr>
                  <a:t>and</a:t>
                </a:r>
                <a:r>
                  <a:rPr lang="en-DE" dirty="0">
                    <a:sym typeface="Wingdings" pitchFamily="2" charset="2"/>
                  </a:rPr>
                  <a:t> </a:t>
                </a:r>
                <a:r>
                  <a:rPr lang="en-GB" dirty="0"/>
                  <a:t>estimate mean and variance (by means of different ML models or corresponding likelihood)</a:t>
                </a:r>
                <a:endParaRPr lang="en-DE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3DAD419-AC89-4051-EDB9-A898F5F5BC6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754" t="-280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5AF8E7-FB35-347F-9A1E-3B9BF131E6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31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7480571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B149A5-214B-0458-1362-643AC4EE4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Common Core of Statistical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E1EC3B-D047-152A-D348-6F174E94A8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GB" dirty="0"/>
              <a:t>Most ML algorithms can be described by the general recipe of combining models, costs, and optimization methods.</a:t>
            </a:r>
            <a:endParaRPr lang="en-DE" dirty="0"/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DE" dirty="0"/>
              <a:t>including non-linear models:</a:t>
            </a:r>
          </a:p>
          <a:p>
            <a:r>
              <a:rPr lang="en-GB" dirty="0"/>
              <a:t>neural networks: backpropagation</a:t>
            </a:r>
          </a:p>
          <a:p>
            <a:r>
              <a:rPr lang="en-GB" dirty="0"/>
              <a:t>support-vector machines: minimizing hinge loss (soft-margin SVM)</a:t>
            </a:r>
          </a:p>
          <a:p>
            <a:r>
              <a:rPr lang="en-GB" dirty="0"/>
              <a:t>decision trees: minimizing impurity functions (mean squared error for regression, (kind of) </a:t>
            </a:r>
            <a:r>
              <a:rPr lang="en-GB" dirty="0" err="1"/>
              <a:t>Kullback-Leibler</a:t>
            </a:r>
            <a:r>
              <a:rPr lang="en-GB" dirty="0"/>
              <a:t> divergence for classification)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DE" dirty="0"/>
              <a:t>and even</a:t>
            </a:r>
            <a:endParaRPr lang="en-GB" dirty="0"/>
          </a:p>
          <a:p>
            <a:r>
              <a:rPr lang="en-DE" dirty="0"/>
              <a:t>unsupervised learning</a:t>
            </a:r>
            <a:r>
              <a:rPr lang="en-GB" dirty="0"/>
              <a:t>: self-supervised, PCA by maximum variance directions</a:t>
            </a:r>
          </a:p>
          <a:p>
            <a:r>
              <a:rPr lang="en-GB" dirty="0"/>
              <a:t>reinforcement learning: express rewards in loss functions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DBB3D1-125D-35D4-074F-4FEF3EEEB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32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248839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066782-0B3E-DCC8-95A7-FDDB9A0D1C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r>
              <a:rPr lang="en-DE" dirty="0"/>
              <a:t>Literature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C00F4C-FF7B-BC1E-3920-A328641431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31" y="2438400"/>
            <a:ext cx="6586489" cy="37854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n</a:t>
            </a:r>
            <a:r>
              <a:rPr lang="en-DE" sz="2600" dirty="0"/>
              <a:t>ot only deep learning, but also a nice ML introduction</a:t>
            </a:r>
          </a:p>
          <a:p>
            <a:pPr marL="0" indent="0">
              <a:buNone/>
            </a:pPr>
            <a:r>
              <a:rPr lang="en-GB" sz="2600" dirty="0">
                <a:hlinkClick r:id="rId2"/>
              </a:rPr>
              <a:t>https://www.deeplearningbook.org/</a:t>
            </a:r>
            <a:endParaRPr lang="en-DE" sz="2600" dirty="0"/>
          </a:p>
        </p:txBody>
      </p:sp>
      <p:pic>
        <p:nvPicPr>
          <p:cNvPr id="6" name="Picture 5" descr="A picture containing text, tree, outdoor, plant&#10;&#10;Description automatically generated">
            <a:extLst>
              <a:ext uri="{FF2B5EF4-FFF2-40B4-BE49-F238E27FC236}">
                <a16:creationId xmlns:a16="http://schemas.microsoft.com/office/drawing/2014/main" id="{B689B74E-FDD7-D323-3E4D-22F370E9B3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378" r="4683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6E96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EB7300-FDE1-67C5-6D19-B237878E5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67042" y="6356350"/>
            <a:ext cx="1186758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7E1BB0D-8AD4-A14C-8FD5-F1619D1A43A2}" type="slidenum">
              <a:rPr lang="en-DE" smtClean="0"/>
              <a:pPr>
                <a:spcAft>
                  <a:spcPts val="600"/>
                </a:spcAft>
              </a:pPr>
              <a:t>33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837551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DC18C-10CD-2319-FBA8-6B554ABA22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Overcome our Mathematical Limitations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DED6F-7BB0-B5C9-FBE5-7D32E12FF9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evolution provided us with moderate math skills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AI/ML to the rescue:</a:t>
            </a:r>
            <a:endParaRPr lang="en-GB" dirty="0">
              <a:hlinkClick r:id="rId2"/>
            </a:endParaRPr>
          </a:p>
          <a:p>
            <a:r>
              <a:rPr lang="en-GB" dirty="0">
                <a:hlinkClick r:id="rId2"/>
              </a:rPr>
              <a:t>recognition of mathematical structures and patterns</a:t>
            </a:r>
            <a:endParaRPr lang="en-GB" dirty="0"/>
          </a:p>
          <a:p>
            <a:r>
              <a:rPr lang="en-GB" dirty="0"/>
              <a:t>algorithm discovery: </a:t>
            </a:r>
            <a:r>
              <a:rPr lang="en-DE" dirty="0">
                <a:hlinkClick r:id="rId3"/>
              </a:rPr>
              <a:t>AlphaTensor</a:t>
            </a:r>
            <a:endParaRPr lang="en-DE" dirty="0"/>
          </a:p>
          <a:p>
            <a:r>
              <a:rPr lang="en-GB" dirty="0"/>
              <a:t>symbolic regression (</a:t>
            </a:r>
            <a:r>
              <a:rPr lang="en-GB" dirty="0">
                <a:hlinkClick r:id="rId4"/>
              </a:rPr>
              <a:t>e.g., for physics</a:t>
            </a:r>
            <a:r>
              <a:rPr lang="en-GB" dirty="0"/>
              <a:t>)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03FD88-DA53-47BF-4AD9-E432BBBBE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34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166080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EFFAD-11E4-2E3A-D240-39DE8DFB6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Model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778F37-AE41-46B4-62F1-975DA5F94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434117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2D649-9BFE-9E81-3DC7-C4260805E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Model in Linear Regression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BB937A-B88D-157A-9CD4-6C6940772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5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F08F9B9-9352-8411-AC1F-F8B23D4C1323}"/>
                  </a:ext>
                </a:extLst>
              </p:cNvPr>
              <p:cNvSpPr txBox="1"/>
              <p:nvPr/>
            </p:nvSpPr>
            <p:spPr>
              <a:xfrm>
                <a:off x="1261241" y="4648777"/>
                <a:ext cx="3899338" cy="4551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𝑿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DE" sz="2800" baseline="-250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F08F9B9-9352-8411-AC1F-F8B23D4C13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1241" y="4648777"/>
                <a:ext cx="3899338" cy="455125"/>
              </a:xfrm>
              <a:prstGeom prst="rect">
                <a:avLst/>
              </a:prstGeom>
              <a:blipFill>
                <a:blip r:embed="rId2"/>
                <a:stretch>
                  <a:fillRect l="-3247" t="-19444" b="-3611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94A4F985-CD6D-1992-18F0-E34007E9B53F}"/>
              </a:ext>
            </a:extLst>
          </p:cNvPr>
          <p:cNvSpPr txBox="1"/>
          <p:nvPr/>
        </p:nvSpPr>
        <p:spPr>
          <a:xfrm>
            <a:off x="1909687" y="1882742"/>
            <a:ext cx="5918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f</a:t>
            </a:r>
            <a:r>
              <a:rPr lang="en-DE" sz="2800" dirty="0"/>
              <a:t>it: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6ABF9D3-16B4-AD39-064E-D7463D59B221}"/>
              </a:ext>
            </a:extLst>
          </p:cNvPr>
          <p:cNvSpPr txBox="1"/>
          <p:nvPr/>
        </p:nvSpPr>
        <p:spPr>
          <a:xfrm>
            <a:off x="1909687" y="3875673"/>
            <a:ext cx="13116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predict</a:t>
            </a:r>
            <a:r>
              <a:rPr lang="en-DE" sz="2800" dirty="0"/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4DDED27-C3A5-B6FB-1BC6-55D285145CD1}"/>
                  </a:ext>
                </a:extLst>
              </p:cNvPr>
              <p:cNvSpPr txBox="1"/>
              <p:nvPr/>
            </p:nvSpPr>
            <p:spPr>
              <a:xfrm>
                <a:off x="6096000" y="4648777"/>
                <a:ext cx="403728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DE" sz="28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4DDED27-C3A5-B6FB-1BC6-55D285145C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4648777"/>
                <a:ext cx="4037286" cy="523220"/>
              </a:xfrm>
              <a:prstGeom prst="rect">
                <a:avLst/>
              </a:prstGeom>
              <a:blipFill>
                <a:blip r:embed="rId3"/>
                <a:stretch>
                  <a:fillRect t="-7143" b="-1666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B3EB0DBB-EBCC-4E8B-73DF-65E18C782E4F}"/>
              </a:ext>
            </a:extLst>
          </p:cNvPr>
          <p:cNvSpPr txBox="1"/>
          <p:nvPr/>
        </p:nvSpPr>
        <p:spPr>
          <a:xfrm>
            <a:off x="6921371" y="5507202"/>
            <a:ext cx="1027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Gaussian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A3A09CB-7D67-C504-33A1-F95111C122B5}"/>
              </a:ext>
            </a:extLst>
          </p:cNvPr>
          <p:cNvSpPr txBox="1"/>
          <p:nvPr/>
        </p:nvSpPr>
        <p:spPr>
          <a:xfrm>
            <a:off x="8394907" y="5506983"/>
            <a:ext cx="716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mean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C2A4C11-B4E3-E1FC-5F93-83AC13EAE908}"/>
                  </a:ext>
                </a:extLst>
              </p:cNvPr>
              <p:cNvSpPr txBox="1"/>
              <p:nvPr/>
            </p:nvSpPr>
            <p:spPr>
              <a:xfrm>
                <a:off x="9358751" y="5496254"/>
                <a:ext cx="1284644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v</a:t>
                </a:r>
                <a:r>
                  <a:rPr lang="en-DE" dirty="0"/>
                  <a:t>ariance</a:t>
                </a:r>
              </a:p>
              <a:p>
                <a:r>
                  <a:rPr lang="en-DE" dirty="0"/>
                  <a:t>(reflected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DE" dirty="0"/>
                  <a:t> in fit)</a:t>
                </a: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C2A4C11-B4E3-E1FC-5F93-83AC13EAE9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8751" y="5496254"/>
                <a:ext cx="1284644" cy="923330"/>
              </a:xfrm>
              <a:prstGeom prst="rect">
                <a:avLst/>
              </a:prstGeom>
              <a:blipFill>
                <a:blip r:embed="rId4"/>
                <a:stretch>
                  <a:fillRect l="-3883" t="-2703" b="-945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884A1FC-E6FF-F1AC-E30A-5D13D590E4ED}"/>
              </a:ext>
            </a:extLst>
          </p:cNvPr>
          <p:cNvCxnSpPr>
            <a:stCxn id="26" idx="0"/>
          </p:cNvCxnSpPr>
          <p:nvPr/>
        </p:nvCxnSpPr>
        <p:spPr>
          <a:xfrm flipV="1">
            <a:off x="7435294" y="5139332"/>
            <a:ext cx="608129" cy="3678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2A2C01D-59F2-A1D2-2766-0617847FFDCE}"/>
              </a:ext>
            </a:extLst>
          </p:cNvPr>
          <p:cNvCxnSpPr>
            <a:stCxn id="27" idx="0"/>
          </p:cNvCxnSpPr>
          <p:nvPr/>
        </p:nvCxnSpPr>
        <p:spPr>
          <a:xfrm flipV="1">
            <a:off x="8753339" y="5230577"/>
            <a:ext cx="174746" cy="2764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190FA7D-3D3C-B816-5D30-04964793BE09}"/>
              </a:ext>
            </a:extLst>
          </p:cNvPr>
          <p:cNvCxnSpPr>
            <a:cxnSpLocks/>
            <a:stCxn id="28" idx="0"/>
          </p:cNvCxnSpPr>
          <p:nvPr/>
        </p:nvCxnSpPr>
        <p:spPr>
          <a:xfrm flipH="1" flipV="1">
            <a:off x="9498424" y="5128384"/>
            <a:ext cx="502649" cy="3678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D65F6AA-6533-F46C-3C4C-611B1258D853}"/>
              </a:ext>
            </a:extLst>
          </p:cNvPr>
          <p:cNvCxnSpPr>
            <a:cxnSpLocks/>
          </p:cNvCxnSpPr>
          <p:nvPr/>
        </p:nvCxnSpPr>
        <p:spPr>
          <a:xfrm>
            <a:off x="945931" y="3657600"/>
            <a:ext cx="1021605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15DEB6FB-B47B-1907-239B-17C1008FD089}"/>
              </a:ext>
            </a:extLst>
          </p:cNvPr>
          <p:cNvSpPr/>
          <p:nvPr/>
        </p:nvSpPr>
        <p:spPr>
          <a:xfrm>
            <a:off x="6295697" y="4517696"/>
            <a:ext cx="4347698" cy="197517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D419860-5482-B777-7035-C5BBEA091C92}"/>
                  </a:ext>
                </a:extLst>
              </p:cNvPr>
              <p:cNvSpPr txBox="1"/>
              <p:nvPr/>
            </p:nvSpPr>
            <p:spPr>
              <a:xfrm>
                <a:off x="6760965" y="1680153"/>
                <a:ext cx="4432429" cy="1699824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r>
                  <a:rPr lang="en-GB" sz="2200" dirty="0"/>
                  <a:t>to be estimated:</a:t>
                </a:r>
                <a:endParaRPr lang="en-DE" sz="22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</m:acc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acc>
                      <m:accPr>
                        <m:chr m:val="̂"/>
                        <m:ctrlPr>
                          <a:rPr lang="en-US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</m:acc>
                  </m:oMath>
                </a14:m>
                <a:endParaRPr lang="en-US" sz="22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342900" indent="-342900">
                  <a:buFont typeface="Wingdings" pitchFamily="2" charset="2"/>
                  <a:buChar char="à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2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</m:acc>
                      </m:e>
                      <m:sup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2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2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2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2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200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sz="22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DE" sz="2200" dirty="0"/>
              </a:p>
              <a:p>
                <a:r>
                  <a:rPr lang="en-GB" sz="2200" dirty="0"/>
                  <a:t>(approximating assumed true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2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</m:oMath>
                </a14:m>
                <a:r>
                  <a:rPr lang="en-GB" sz="2200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GB" sz="2200" dirty="0"/>
                  <a:t>)</a:t>
                </a:r>
                <a:endParaRPr lang="en-US" sz="22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D419860-5482-B777-7035-C5BBEA091C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0965" y="1680153"/>
                <a:ext cx="4432429" cy="1699824"/>
              </a:xfrm>
              <a:prstGeom prst="rect">
                <a:avLst/>
              </a:prstGeom>
              <a:blipFill>
                <a:blip r:embed="rId5"/>
                <a:stretch>
                  <a:fillRect l="-1714" t="-2239" r="-1429" b="-2388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9DD7B28-CE14-4C1B-B872-A7597123200F}"/>
                  </a:ext>
                </a:extLst>
              </p:cNvPr>
              <p:cNvSpPr txBox="1"/>
              <p:nvPr/>
            </p:nvSpPr>
            <p:spPr>
              <a:xfrm>
                <a:off x="3035256" y="1692334"/>
                <a:ext cx="785080" cy="4824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DE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9DD7B28-CE14-4C1B-B872-A759712320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5256" y="1692334"/>
                <a:ext cx="785080" cy="482440"/>
              </a:xfrm>
              <a:prstGeom prst="rect">
                <a:avLst/>
              </a:prstGeom>
              <a:blipFill>
                <a:blip r:embed="rId6"/>
                <a:stretch>
                  <a:fillRect l="-8065" t="-10256" b="-1538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4096BDB-09D9-9EE3-E3D6-B2EEC9E7EF73}"/>
                  </a:ext>
                </a:extLst>
              </p:cNvPr>
              <p:cNvSpPr txBox="1"/>
              <p:nvPr/>
            </p:nvSpPr>
            <p:spPr>
              <a:xfrm>
                <a:off x="1909687" y="2420121"/>
                <a:ext cx="2975059" cy="10500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DE" sz="2400" baseline="-25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4096BDB-09D9-9EE3-E3D6-B2EEC9E7EF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9687" y="2420121"/>
                <a:ext cx="2975059" cy="1050031"/>
              </a:xfrm>
              <a:prstGeom prst="rect">
                <a:avLst/>
              </a:prstGeom>
              <a:blipFill>
                <a:blip r:embed="rId7"/>
                <a:stretch>
                  <a:fillRect l="-3404" t="-115476" r="-1702" b="-169048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Left Brace 6">
            <a:extLst>
              <a:ext uri="{FF2B5EF4-FFF2-40B4-BE49-F238E27FC236}">
                <a16:creationId xmlns:a16="http://schemas.microsoft.com/office/drawing/2014/main" id="{909162B7-0D31-C430-BD91-F12EF578C7A3}"/>
              </a:ext>
            </a:extLst>
          </p:cNvPr>
          <p:cNvSpPr/>
          <p:nvPr/>
        </p:nvSpPr>
        <p:spPr>
          <a:xfrm rot="5400000">
            <a:off x="3224279" y="1532417"/>
            <a:ext cx="407035" cy="176288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848574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A4B70-15DD-5722-547E-874B03C5D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Model Ingredients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68B7FB3-4A13-98A5-3761-DD13C6E729A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dirty="0"/>
                  <a:t>u</a:t>
                </a:r>
                <a:r>
                  <a:rPr lang="en-DE" dirty="0"/>
                  <a:t>nderlying probability distribution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lang="en-US" dirty="0"/>
              </a:p>
              <a:p>
                <a:r>
                  <a:rPr lang="en-GB" dirty="0"/>
                  <a:t>approximated f</a:t>
                </a:r>
                <a:r>
                  <a:rPr lang="en-DE" dirty="0"/>
                  <a:t>unctional form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DE" dirty="0"/>
                  <a:t> </a:t>
                </a:r>
                <a:r>
                  <a:rPr lang="en-DE" dirty="0">
                    <a:sym typeface="Wingdings" pitchFamily="2" charset="2"/>
                  </a:rPr>
                  <a:t> depends on used ML algorithm</a:t>
                </a:r>
                <a:endParaRPr lang="en-D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68B7FB3-4A13-98A5-3761-DD13C6E729A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 r="-108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0B565A-8627-456A-43D4-98D2CBDEB9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6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5DFED72-624D-2D60-087F-FED373DD0089}"/>
                  </a:ext>
                </a:extLst>
              </p:cNvPr>
              <p:cNvSpPr txBox="1"/>
              <p:nvPr/>
            </p:nvSpPr>
            <p:spPr>
              <a:xfrm>
                <a:off x="3889806" y="3429000"/>
                <a:ext cx="4412387" cy="5820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PDF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acc>
                            <m:accPr>
                              <m:chr m:val="̂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 …</m:t>
                          </m:r>
                        </m:e>
                      </m:d>
                    </m:oMath>
                  </m:oMathPara>
                </a14:m>
                <a:endParaRPr lang="en-DE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5DFED72-624D-2D60-087F-FED373DD00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9806" y="3429000"/>
                <a:ext cx="4412387" cy="582019"/>
              </a:xfrm>
              <a:prstGeom prst="rect">
                <a:avLst/>
              </a:prstGeom>
              <a:blipFill>
                <a:blip r:embed="rId3"/>
                <a:stretch>
                  <a:fillRect l="-287" t="-8696" b="-1304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79D6F47E-6115-B718-DD98-D9507D5B9282}"/>
              </a:ext>
            </a:extLst>
          </p:cNvPr>
          <p:cNvSpPr txBox="1"/>
          <p:nvPr/>
        </p:nvSpPr>
        <p:spPr>
          <a:xfrm>
            <a:off x="1187669" y="4683488"/>
            <a:ext cx="34473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400" dirty="0"/>
              <a:t>assumed Probability Density Function of target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53617A5-BAF4-FAC9-D253-535E09A8FFD5}"/>
                  </a:ext>
                </a:extLst>
              </p:cNvPr>
              <p:cNvSpPr txBox="1"/>
              <p:nvPr/>
            </p:nvSpPr>
            <p:spPr>
              <a:xfrm>
                <a:off x="5076499" y="4683488"/>
                <a:ext cx="2942897" cy="8517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DE" sz="2400" dirty="0"/>
                  <a:t> often estimation of location parameter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53617A5-BAF4-FAC9-D253-535E09A8FF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6499" y="4683488"/>
                <a:ext cx="2942897" cy="851772"/>
              </a:xfrm>
              <a:prstGeom prst="rect">
                <a:avLst/>
              </a:prstGeom>
              <a:blipFill>
                <a:blip r:embed="rId4"/>
                <a:stretch>
                  <a:fillRect l="-3004" t="-5882" r="-4292" b="-1470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1A07D295-C017-CAAA-32D0-D6340165CACD}"/>
              </a:ext>
            </a:extLst>
          </p:cNvPr>
          <p:cNvSpPr txBox="1"/>
          <p:nvPr/>
        </p:nvSpPr>
        <p:spPr>
          <a:xfrm>
            <a:off x="8460833" y="4683488"/>
            <a:ext cx="302697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o</a:t>
            </a:r>
            <a:r>
              <a:rPr lang="en-DE" sz="2400" dirty="0"/>
              <a:t>ther parameters (e.g., scale parameter) often not predicted per sample (assume </a:t>
            </a:r>
            <a:r>
              <a:rPr lang="en-GB" sz="2400" dirty="0"/>
              <a:t>homoscedasticity</a:t>
            </a:r>
            <a:r>
              <a:rPr lang="en-DE" sz="2400" dirty="0"/>
              <a:t>)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D727816-256B-5F48-80A2-392753C7DA24}"/>
              </a:ext>
            </a:extLst>
          </p:cNvPr>
          <p:cNvCxnSpPr>
            <a:cxnSpLocks/>
            <a:stCxn id="6" idx="0"/>
          </p:cNvCxnSpPr>
          <p:nvPr/>
        </p:nvCxnSpPr>
        <p:spPr>
          <a:xfrm flipV="1">
            <a:off x="2911366" y="3955179"/>
            <a:ext cx="2690648" cy="7283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83E6EFC-3413-B6EC-4B88-64FDE320826D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6547948" y="4011019"/>
            <a:ext cx="283776" cy="6724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D18D338-13F0-2737-73D7-DFE0B143D6FD}"/>
              </a:ext>
            </a:extLst>
          </p:cNvPr>
          <p:cNvCxnSpPr>
            <a:stCxn id="8" idx="0"/>
          </p:cNvCxnSpPr>
          <p:nvPr/>
        </p:nvCxnSpPr>
        <p:spPr>
          <a:xfrm flipH="1" flipV="1">
            <a:off x="7840717" y="3955179"/>
            <a:ext cx="2133604" cy="7283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02047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ACE12C-73E0-45FE-1424-8C5A6F31C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Principle of Maximum Entropy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9D4E2C-8FF1-17C9-6854-D170A4EF9EB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r>
                  <a:rPr lang="en-DE" sz="2600" dirty="0"/>
                  <a:t>How to choose the right model, i.e., the assumed underlying probability distribution of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DE" sz="2600" dirty="0"/>
                  <a:t> generating the observed data?</a:t>
                </a:r>
              </a:p>
              <a:p>
                <a:pPr marL="0" indent="0">
                  <a:buNone/>
                </a:pPr>
                <a:endParaRPr lang="en-DE" sz="2600" dirty="0"/>
              </a:p>
              <a:p>
                <a:pPr marL="0" indent="0">
                  <a:buNone/>
                </a:pPr>
                <a:r>
                  <a:rPr lang="en-DE" sz="2600" dirty="0"/>
                  <a:t>Occam’s razor: pick </a:t>
                </a:r>
                <a:r>
                  <a:rPr lang="en-GB" sz="2600" dirty="0"/>
                  <a:t>distribution with fewest assumptions</a:t>
                </a:r>
              </a:p>
              <a:p>
                <a:pPr marL="0" indent="0">
                  <a:buNone/>
                </a:pPr>
                <a:r>
                  <a:rPr lang="en-GB" sz="2600" dirty="0">
                    <a:sym typeface="Wingdings" pitchFamily="2" charset="2"/>
                  </a:rPr>
                  <a:t> distribution with </a:t>
                </a:r>
                <a:r>
                  <a:rPr lang="en-GB" sz="2600" dirty="0"/>
                  <a:t>maximum entropy under given range and moment constraints</a:t>
                </a:r>
              </a:p>
              <a:p>
                <a:pPr marL="0" indent="0">
                  <a:buNone/>
                </a:pPr>
                <a:r>
                  <a:rPr lang="en-GB" sz="2600" dirty="0"/>
                  <a:t>discrete: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=−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func>
                          <m:funcPr>
                            <m:ctrlP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600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sz="2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6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sz="26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func>
                      </m:e>
                    </m:nary>
                  </m:oMath>
                </a14:m>
                <a:r>
                  <a:rPr lang="en-GB" sz="2600" dirty="0"/>
                  <a:t>, continuous: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=−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func>
                          <m:funcPr>
                            <m:ctrlP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600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lang="en-US" sz="2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6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𝑑𝑥</m:t>
                            </m:r>
                          </m:e>
                        </m:func>
                      </m:e>
                    </m:nary>
                  </m:oMath>
                </a14:m>
                <a:endParaRPr lang="en-GB" sz="2600" dirty="0"/>
              </a:p>
              <a:p>
                <a:pPr marL="0" indent="0">
                  <a:buNone/>
                </a:pPr>
                <a:r>
                  <a:rPr lang="en-GB" sz="2600" dirty="0"/>
                  <a:t>(</a:t>
                </a:r>
                <a:r>
                  <a:rPr lang="en-GB" sz="2600" dirty="0">
                    <a:sym typeface="Wingdings" pitchFamily="2" charset="2"/>
                  </a:rPr>
                  <a:t> </a:t>
                </a:r>
                <a:r>
                  <a:rPr lang="en-GB" sz="2600" dirty="0"/>
                  <a:t>bulk of entropy from tails of distributions)</a:t>
                </a:r>
              </a:p>
              <a:p>
                <a:pPr marL="0" indent="0">
                  <a:buNone/>
                </a:pPr>
                <a:endParaRPr lang="en-GB" sz="2600" dirty="0"/>
              </a:p>
              <a:p>
                <a:pPr marL="0" indent="0">
                  <a:buNone/>
                </a:pPr>
                <a:r>
                  <a:rPr lang="en-GB" sz="2600" dirty="0"/>
                  <a:t>examples for maximum entropy distributions:</a:t>
                </a:r>
              </a:p>
              <a:p>
                <a:r>
                  <a:rPr lang="en-GB" sz="2600" dirty="0"/>
                  <a:t>normal distribution: continuous on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sz="2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∞,∞</m:t>
                        </m:r>
                      </m:e>
                    </m:d>
                  </m:oMath>
                </a14:m>
                <a:r>
                  <a:rPr lang="en-GB" sz="2600" dirty="0"/>
                  <a:t> with particular mean and variance</a:t>
                </a:r>
              </a:p>
              <a:p>
                <a:r>
                  <a:rPr lang="en-GB" sz="2600" dirty="0"/>
                  <a:t>Poisson distribution: discrete on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"/>
                        <m:ctrlPr>
                          <a:rPr lang="en-GB" sz="2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0,</m:t>
                        </m:r>
                        <m:d>
                          <m:dPr>
                            <m:begChr m:val=""/>
                            <m:ctrlPr>
                              <a:rPr lang="en-US" sz="2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∞</m:t>
                            </m:r>
                          </m:e>
                        </m:d>
                      </m:e>
                    </m:d>
                  </m:oMath>
                </a14:m>
                <a:r>
                  <a:rPr lang="en-GB" sz="2600" dirty="0"/>
                  <a:t> with particular mean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9D4E2C-8FF1-17C9-6854-D170A4EF9EB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3198" b="-1511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03886A-7B91-CE92-1A97-B9CBAE0C55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944916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EFFAD-11E4-2E3A-D240-39DE8DFB6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Objective Function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778F37-AE41-46B4-62F1-975DA5F94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843029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C60C8-D3F0-10A2-028C-BF3C919E10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Loss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9D41991-7CB0-7CB3-CBB7-1C694B2F24D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DE" sz="2600" dirty="0"/>
                  <a:t>loss function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GB" sz="2600" dirty="0"/>
                  <a:t>: expressing d</a:t>
                </a:r>
                <a:r>
                  <a:rPr lang="en-DE" sz="2600" dirty="0"/>
                  <a:t>eviation between prediction and target</a:t>
                </a:r>
              </a:p>
              <a:p>
                <a:pPr marL="0" indent="0">
                  <a:buNone/>
                </a:pPr>
                <a:endParaRPr lang="en-US" sz="26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600" i="1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  <m:d>
                            <m:d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;</m:t>
                          </m:r>
                          <m:acc>
                            <m:accPr>
                              <m:chr m:val="̂"/>
                              <m:ctrlPr>
                                <a:rPr lang="en-US" sz="26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6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DE" sz="2600" dirty="0"/>
              </a:p>
              <a:p>
                <a:pPr marL="0" indent="0">
                  <a:buNone/>
                </a:pPr>
                <a:r>
                  <a:rPr lang="en-DE" sz="2600" dirty="0"/>
                  <a:t>with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2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</m:oMath>
                </a14:m>
                <a:r>
                  <a:rPr lang="en-GB" sz="2600" dirty="0"/>
                  <a:t> corresponding to p</a:t>
                </a:r>
                <a:r>
                  <a:rPr lang="en-DE" sz="2600" dirty="0"/>
                  <a:t>arameters of model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endParaRPr lang="en-US" sz="2600" b="1" dirty="0"/>
              </a:p>
              <a:p>
                <a:pPr marL="0" indent="0">
                  <a:buNone/>
                </a:pPr>
                <a:r>
                  <a:rPr lang="en-DE" sz="2600" dirty="0"/>
                  <a:t>e.g.,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l-GR" sz="2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l-GR" sz="2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α</m:t>
                        </m:r>
                      </m:e>
                    </m:acc>
                    <m:r>
                      <a:rPr lang="en-US" sz="2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acc>
                      <m:accPr>
                        <m:chr m:val="̂"/>
                        <m:ctrlPr>
                          <a:rPr lang="en-US" sz="2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</m:acc>
                  </m:oMath>
                </a14:m>
                <a:r>
                  <a:rPr lang="en-DE" sz="2600" dirty="0"/>
                  <a:t> in linear regression</a:t>
                </a:r>
              </a:p>
              <a:p>
                <a:pPr marL="0" indent="0">
                  <a:buNone/>
                </a:pPr>
                <a:endParaRPr lang="en-DE" sz="2600" dirty="0"/>
              </a:p>
              <a:p>
                <a:pPr marL="0" indent="0">
                  <a:buNone/>
                </a:pPr>
                <a:r>
                  <a:rPr lang="en-DE" sz="2600" dirty="0"/>
                  <a:t>e.g., squared residuals (for regression problems):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600" i="1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  <m:d>
                            <m:d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;</m:t>
                          </m:r>
                          <m:acc>
                            <m:accPr>
                              <m:chr m:val="̂"/>
                              <m:ctrlPr>
                                <a:rPr lang="en-US" sz="26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6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</m:d>
                      <m:r>
                        <a:rPr lang="en-US" sz="26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6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6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600" b="1" i="1" smtClean="0">
                                      <a:latin typeface="Cambria Math" panose="02040503050406030204" pitchFamily="18" charset="0"/>
                                    </a:rPr>
                                    <m:t>;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sz="26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6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𝜽</m:t>
                                      </m:r>
                                    </m:e>
                                  </m:acc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DE" sz="2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9D41991-7CB0-7CB3-CBB7-1C694B2F24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03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46F9B9-0465-078D-3D55-9F8FA2E13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2106910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10237</TotalTime>
  <Words>2016</Words>
  <Application>Microsoft Office PowerPoint</Application>
  <PresentationFormat>Widescreen</PresentationFormat>
  <Paragraphs>294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0" baseType="lpstr">
      <vt:lpstr>Arial</vt:lpstr>
      <vt:lpstr>Calibri</vt:lpstr>
      <vt:lpstr>Calibri Light</vt:lpstr>
      <vt:lpstr>Cambria Math</vt:lpstr>
      <vt:lpstr>Wingdings</vt:lpstr>
      <vt:lpstr>Office Theme</vt:lpstr>
      <vt:lpstr>Statistical Learning Common Core</vt:lpstr>
      <vt:lpstr>General Recipe</vt:lpstr>
      <vt:lpstr>Consider Supervised Learning Scenario</vt:lpstr>
      <vt:lpstr>Model</vt:lpstr>
      <vt:lpstr>Model in Linear Regression</vt:lpstr>
      <vt:lpstr>Model Ingredients</vt:lpstr>
      <vt:lpstr>Principle of Maximum Entropy</vt:lpstr>
      <vt:lpstr>Objective Function</vt:lpstr>
      <vt:lpstr>Loss Function</vt:lpstr>
      <vt:lpstr>Cost Function</vt:lpstr>
      <vt:lpstr>Optimization</vt:lpstr>
      <vt:lpstr>Cost Minimization</vt:lpstr>
      <vt:lpstr>Ordinary Least Squares</vt:lpstr>
      <vt:lpstr>Maximum Likelihood Estimation</vt:lpstr>
      <vt:lpstr>Likelihood</vt:lpstr>
      <vt:lpstr>Independence Assumption</vt:lpstr>
      <vt:lpstr>Negative Log-Likelihood</vt:lpstr>
      <vt:lpstr>Maximum Likelihood</vt:lpstr>
      <vt:lpstr>Interpretation of Maximum Likelihood</vt:lpstr>
      <vt:lpstr>Iterative Optimization</vt:lpstr>
      <vt:lpstr>Gradient Descent</vt:lpstr>
      <vt:lpstr>Learning Rate</vt:lpstr>
      <vt:lpstr>Batch and Stochastic Gradient Descent</vt:lpstr>
      <vt:lpstr>Mini Batches</vt:lpstr>
      <vt:lpstr>Gradient Descent with Momentum</vt:lpstr>
      <vt:lpstr>Bayesian Methods</vt:lpstr>
      <vt:lpstr>Bayesian Statistics</vt:lpstr>
      <vt:lpstr>Bayes Theorem</vt:lpstr>
      <vt:lpstr>Bayes Theorem for Parameter Estimation</vt:lpstr>
      <vt:lpstr>Bayesian Prediction</vt:lpstr>
      <vt:lpstr>Alternatives for PDF Predictions </vt:lpstr>
      <vt:lpstr>Common Core of Statistical Learning</vt:lpstr>
      <vt:lpstr>Literature</vt:lpstr>
      <vt:lpstr>Overcome our Mathematical Limitations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Common Core of Statistical Learning</dc:title>
  <dc:creator>Felix Wick</dc:creator>
  <cp:lastModifiedBy>Wick, Felix</cp:lastModifiedBy>
  <cp:revision>259</cp:revision>
  <dcterms:created xsi:type="dcterms:W3CDTF">2022-07-19T12:56:51Z</dcterms:created>
  <dcterms:modified xsi:type="dcterms:W3CDTF">2023-10-18T19:31:06Z</dcterms:modified>
</cp:coreProperties>
</file>